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4"/>
  </p:sldMasterIdLst>
  <p:notesMasterIdLst>
    <p:notesMasterId r:id="rId24"/>
  </p:notesMasterIdLst>
  <p:handoutMasterIdLst>
    <p:handoutMasterId r:id="rId25"/>
  </p:handoutMasterIdLst>
  <p:sldIdLst>
    <p:sldId id="1356" r:id="rId5"/>
    <p:sldId id="266" r:id="rId6"/>
    <p:sldId id="291" r:id="rId7"/>
    <p:sldId id="269" r:id="rId8"/>
    <p:sldId id="1357" r:id="rId9"/>
    <p:sldId id="310" r:id="rId10"/>
    <p:sldId id="1359" r:id="rId11"/>
    <p:sldId id="1361" r:id="rId12"/>
    <p:sldId id="1363" r:id="rId13"/>
    <p:sldId id="1362" r:id="rId14"/>
    <p:sldId id="1364" r:id="rId15"/>
    <p:sldId id="308" r:id="rId16"/>
    <p:sldId id="1366" r:id="rId17"/>
    <p:sldId id="1365" r:id="rId18"/>
    <p:sldId id="1367" r:id="rId19"/>
    <p:sldId id="1369" r:id="rId20"/>
    <p:sldId id="294" r:id="rId21"/>
    <p:sldId id="295" r:id="rId22"/>
    <p:sldId id="1368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FE2"/>
    <a:srgbClr val="A6EDD3"/>
    <a:srgbClr val="FBFAFA"/>
    <a:srgbClr val="ACACAC"/>
    <a:srgbClr val="258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77FE5-D54D-4A2C-BB8B-643E4B981463}" v="2" dt="2022-05-11T13:29:44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/>
    <p:restoredTop sz="95788"/>
  </p:normalViewPr>
  <p:slideViewPr>
    <p:cSldViewPr snapToGrid="0" snapToObjects="1">
      <p:cViewPr varScale="1">
        <p:scale>
          <a:sx n="67" d="100"/>
          <a:sy n="67" d="100"/>
        </p:scale>
        <p:origin x="48" y="48"/>
      </p:cViewPr>
      <p:guideLst>
        <p:guide orient="horz" pos="346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99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4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s Karlsson" userId="93098d74-6e87-4567-b7fd-a21d920151ca" providerId="ADAL" clId="{EBF77FE5-D54D-4A2C-BB8B-643E4B981463}"/>
    <pc:docChg chg="modSld">
      <pc:chgData name="Klas Karlsson" userId="93098d74-6e87-4567-b7fd-a21d920151ca" providerId="ADAL" clId="{EBF77FE5-D54D-4A2C-BB8B-643E4B981463}" dt="2022-05-20T12:04:47.329" v="3" actId="255"/>
      <pc:docMkLst>
        <pc:docMk/>
      </pc:docMkLst>
      <pc:sldChg chg="modSp mod">
        <pc:chgData name="Klas Karlsson" userId="93098d74-6e87-4567-b7fd-a21d920151ca" providerId="ADAL" clId="{EBF77FE5-D54D-4A2C-BB8B-643E4B981463}" dt="2022-05-20T12:04:47.329" v="3" actId="255"/>
        <pc:sldMkLst>
          <pc:docMk/>
          <pc:sldMk cId="2285289427" sldId="308"/>
        </pc:sldMkLst>
        <pc:spChg chg="mod">
          <ac:chgData name="Klas Karlsson" userId="93098d74-6e87-4567-b7fd-a21d920151ca" providerId="ADAL" clId="{EBF77FE5-D54D-4A2C-BB8B-643E4B981463}" dt="2022-05-20T12:04:47.329" v="3" actId="255"/>
          <ac:spMkLst>
            <pc:docMk/>
            <pc:sldMk cId="2285289427" sldId="308"/>
            <ac:spMk id="11" creationId="{F6E97803-F7C1-3E23-88C5-EE0472733290}"/>
          </ac:spMkLst>
        </pc:spChg>
      </pc:sldChg>
      <pc:sldChg chg="modSp mod">
        <pc:chgData name="Klas Karlsson" userId="93098d74-6e87-4567-b7fd-a21d920151ca" providerId="ADAL" clId="{EBF77FE5-D54D-4A2C-BB8B-643E4B981463}" dt="2022-05-20T12:04:08.934" v="1" actId="20577"/>
        <pc:sldMkLst>
          <pc:docMk/>
          <pc:sldMk cId="1279278547" sldId="1365"/>
        </pc:sldMkLst>
        <pc:spChg chg="mod">
          <ac:chgData name="Klas Karlsson" userId="93098d74-6e87-4567-b7fd-a21d920151ca" providerId="ADAL" clId="{EBF77FE5-D54D-4A2C-BB8B-643E4B981463}" dt="2022-05-20T12:04:08.934" v="1" actId="20577"/>
          <ac:spMkLst>
            <pc:docMk/>
            <pc:sldMk cId="1279278547" sldId="1365"/>
            <ac:spMk id="11" creationId="{BE936392-979B-4D4E-8B4B-15A7126D138C}"/>
          </ac:spMkLst>
        </pc:spChg>
      </pc:sldChg>
    </pc:docChg>
  </pc:docChgLst>
  <pc:docChgLst>
    <pc:chgData name="Klas Karlsson" userId="54a1bc72-205b-4082-bf30-4bcc55d20a08" providerId="ADAL" clId="{EBF77FE5-D54D-4A2C-BB8B-643E4B981463}"/>
    <pc:docChg chg="undo custSel modSld">
      <pc:chgData name="Klas Karlsson" userId="54a1bc72-205b-4082-bf30-4bcc55d20a08" providerId="ADAL" clId="{EBF77FE5-D54D-4A2C-BB8B-643E4B981463}" dt="2022-05-11T13:29:44.991" v="44"/>
      <pc:docMkLst>
        <pc:docMk/>
      </pc:docMkLst>
      <pc:sldChg chg="addSp delSp modSp mod">
        <pc:chgData name="Klas Karlsson" userId="54a1bc72-205b-4082-bf30-4bcc55d20a08" providerId="ADAL" clId="{EBF77FE5-D54D-4A2C-BB8B-643E4B981463}" dt="2022-05-11T13:29:44.991" v="44"/>
        <pc:sldMkLst>
          <pc:docMk/>
          <pc:sldMk cId="3042250776" sldId="1356"/>
        </pc:sldMkLst>
        <pc:spChg chg="mod">
          <ac:chgData name="Klas Karlsson" userId="54a1bc72-205b-4082-bf30-4bcc55d20a08" providerId="ADAL" clId="{EBF77FE5-D54D-4A2C-BB8B-643E4B981463}" dt="2022-05-11T13:28:50.133" v="5" actId="1076"/>
          <ac:spMkLst>
            <pc:docMk/>
            <pc:sldMk cId="3042250776" sldId="1356"/>
            <ac:spMk id="12" creationId="{2670B960-7DAA-994D-9E2A-2F08B5BE2500}"/>
          </ac:spMkLst>
        </pc:spChg>
        <pc:spChg chg="mod">
          <ac:chgData name="Klas Karlsson" userId="54a1bc72-205b-4082-bf30-4bcc55d20a08" providerId="ADAL" clId="{EBF77FE5-D54D-4A2C-BB8B-643E4B981463}" dt="2022-05-11T13:29:40.533" v="34" actId="20577"/>
          <ac:spMkLst>
            <pc:docMk/>
            <pc:sldMk cId="3042250776" sldId="1356"/>
            <ac:spMk id="20" creationId="{FE0E6024-F624-2648-8FE9-EF829C40E69B}"/>
          </ac:spMkLst>
        </pc:spChg>
        <pc:picChg chg="add del mod">
          <ac:chgData name="Klas Karlsson" userId="54a1bc72-205b-4082-bf30-4bcc55d20a08" providerId="ADAL" clId="{EBF77FE5-D54D-4A2C-BB8B-643E4B981463}" dt="2022-05-11T13:29:44.991" v="44"/>
          <ac:picMkLst>
            <pc:docMk/>
            <pc:sldMk cId="3042250776" sldId="1356"/>
            <ac:picMk id="3" creationId="{7582EE97-8932-7301-B0F9-31DEE6256620}"/>
          </ac:picMkLst>
        </pc:picChg>
        <pc:picChg chg="add del">
          <ac:chgData name="Klas Karlsson" userId="54a1bc72-205b-4082-bf30-4bcc55d20a08" providerId="ADAL" clId="{EBF77FE5-D54D-4A2C-BB8B-643E4B981463}" dt="2022-05-11T13:29:43.033" v="36" actId="478"/>
          <ac:picMkLst>
            <pc:docMk/>
            <pc:sldMk cId="3042250776" sldId="1356"/>
            <ac:picMk id="17" creationId="{5AD47BF9-2284-3F44-9C44-A40FBB3FC37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5C1297F-5CA4-BB4E-861C-C00CED622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6CB3E4-1DD8-0845-A236-DD4400D5A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20B9-6351-874E-8A27-EA0B404A7A38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BA11D0-3ACE-2B42-9ECB-7046CAC097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6F1F30-9941-7346-869C-90BEE5439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C56D-53FD-5A48-987A-E10B701CB3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24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1555-FE49-294C-B16A-6F2BFB217AA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06C2-3855-EF48-B608-A3B90B8731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4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08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72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7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8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02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24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94492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54" r:id="rId2"/>
    <p:sldLayoutId id="2147483768" r:id="rId3"/>
    <p:sldLayoutId id="2147483770" r:id="rId4"/>
    <p:sldLayoutId id="2147483771" r:id="rId5"/>
    <p:sldLayoutId id="2147483772" r:id="rId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iso.org/isoiec-27001-information-security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670B960-7DAA-994D-9E2A-2F08B5BE2500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Bildobjekt 16" descr="En bild som visar text&#10;&#10;Automatiskt genererad beskrivning">
            <a:extLst>
              <a:ext uri="{FF2B5EF4-FFF2-40B4-BE49-F238E27FC236}">
                <a16:creationId xmlns:a16="http://schemas.microsoft.com/office/drawing/2014/main" id="{5AD47BF9-2284-3F44-9C44-A40FBB3FC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79" y="1212549"/>
            <a:ext cx="7253343" cy="4785981"/>
          </a:xfrm>
          <a:prstGeom prst="rect">
            <a:avLst/>
          </a:prstGeom>
        </p:spPr>
      </p:pic>
      <p:sp>
        <p:nvSpPr>
          <p:cNvPr id="19" name="Rubrik 2">
            <a:extLst>
              <a:ext uri="{FF2B5EF4-FFF2-40B4-BE49-F238E27FC236}">
                <a16:creationId xmlns:a16="http://schemas.microsoft.com/office/drawing/2014/main" id="{81C1E1F0-C531-B848-809D-673CB36100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821" y="1802337"/>
            <a:ext cx="4928287" cy="1143674"/>
          </a:xfrm>
        </p:spPr>
        <p:txBody>
          <a:bodyPr>
            <a:normAutofit/>
          </a:bodyPr>
          <a:lstStyle/>
          <a:p>
            <a:pPr algn="l">
              <a:tabLst>
                <a:tab pos="2841625" algn="l"/>
              </a:tabLst>
            </a:pPr>
            <a:r>
              <a:rPr lang="sv-SE" sz="3800" dirty="0">
                <a:solidFill>
                  <a:schemeClr val="tx1"/>
                </a:solidFill>
              </a:rPr>
              <a:t>The all-in-</a:t>
            </a:r>
            <a:r>
              <a:rPr lang="sv-SE" sz="3800" dirty="0" err="1">
                <a:solidFill>
                  <a:schemeClr val="tx1"/>
                </a:solidFill>
              </a:rPr>
              <a:t>one</a:t>
            </a:r>
            <a:r>
              <a:rPr lang="sv-SE" sz="3800" dirty="0">
                <a:solidFill>
                  <a:schemeClr val="tx1"/>
                </a:solidFill>
              </a:rPr>
              <a:t>*</a:t>
            </a:r>
            <a:br>
              <a:rPr lang="sv-SE" sz="3800" dirty="0">
                <a:solidFill>
                  <a:schemeClr val="tx1"/>
                </a:solidFill>
              </a:rPr>
            </a:br>
            <a:r>
              <a:rPr lang="sv-SE" sz="3800" dirty="0" err="1">
                <a:solidFill>
                  <a:schemeClr val="tx1"/>
                </a:solidFill>
              </a:rPr>
              <a:t>Whistleblowing</a:t>
            </a:r>
            <a:r>
              <a:rPr lang="sv-SE" sz="3800" dirty="0">
                <a:solidFill>
                  <a:schemeClr val="tx1"/>
                </a:solidFill>
              </a:rPr>
              <a:t> system</a:t>
            </a:r>
          </a:p>
        </p:txBody>
      </p:sp>
      <p:sp>
        <p:nvSpPr>
          <p:cNvPr id="20" name="Rubrik 2">
            <a:extLst>
              <a:ext uri="{FF2B5EF4-FFF2-40B4-BE49-F238E27FC236}">
                <a16:creationId xmlns:a16="http://schemas.microsoft.com/office/drawing/2014/main" id="{FE0E6024-F624-2648-8FE9-EF829C40E69B}"/>
              </a:ext>
            </a:extLst>
          </p:cNvPr>
          <p:cNvSpPr txBox="1">
            <a:spLocks/>
          </p:cNvSpPr>
          <p:nvPr/>
        </p:nvSpPr>
        <p:spPr>
          <a:xfrm>
            <a:off x="566821" y="4926552"/>
            <a:ext cx="4393012" cy="14377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0" baseline="0">
                <a:solidFill>
                  <a:schemeClr val="accent5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tx1"/>
                </a:solidFill>
                <a:effectLst/>
                <a:latin typeface="Söhne" panose="020B0503030202060203"/>
                <a:ea typeface="Calibri" panose="020F0502020204030204" pitchFamily="34" charset="0"/>
              </a:rPr>
              <a:t>* Anonymous reporting channel, case management tool, secure and compliant whistleblower system.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4C97D23-CD1E-0DE2-3C57-4605028C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320" y="6130966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0E7B48A-F453-4544-B32F-6E16A828F952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F870B495-3582-0148-A522-E1068EE5E6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374343" y="966508"/>
            <a:ext cx="21948018" cy="4015605"/>
          </a:xfrm>
          <a:prstGeom prst="rect">
            <a:avLst/>
          </a:prstGeo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03AD0D94-B9A1-D642-ABF5-85FBA0637D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74867"/>
            <a:ext cx="10515600" cy="36224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FLEXIBLE PLANS</a:t>
            </a:r>
          </a:p>
        </p:txBody>
      </p:sp>
      <p:sp>
        <p:nvSpPr>
          <p:cNvPr id="59" name="Rubrik 1">
            <a:extLst>
              <a:ext uri="{FF2B5EF4-FFF2-40B4-BE49-F238E27FC236}">
                <a16:creationId xmlns:a16="http://schemas.microsoft.com/office/drawing/2014/main" id="{F0FCF873-1C2A-1845-9173-8BA7D396A7DA}"/>
              </a:ext>
            </a:extLst>
          </p:cNvPr>
          <p:cNvSpPr txBox="1">
            <a:spLocks/>
          </p:cNvSpPr>
          <p:nvPr/>
        </p:nvSpPr>
        <p:spPr>
          <a:xfrm>
            <a:off x="-66367" y="980278"/>
            <a:ext cx="12324735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3800" dirty="0">
                <a:solidFill>
                  <a:schemeClr val="bg1"/>
                </a:solidFill>
              </a:rPr>
              <a:t>Plans for </a:t>
            </a:r>
            <a:r>
              <a:rPr lang="sv-SE" sz="3800" dirty="0" err="1">
                <a:solidFill>
                  <a:schemeClr val="bg1"/>
                </a:solidFill>
              </a:rPr>
              <a:t>any</a:t>
            </a:r>
            <a:r>
              <a:rPr lang="sv-SE" sz="3800" dirty="0">
                <a:solidFill>
                  <a:schemeClr val="bg1"/>
                </a:solidFill>
              </a:rPr>
              <a:t> organisation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6E27438E-47A3-5845-A668-DF6671FD2638}"/>
              </a:ext>
            </a:extLst>
          </p:cNvPr>
          <p:cNvSpPr txBox="1">
            <a:spLocks/>
          </p:cNvSpPr>
          <p:nvPr/>
        </p:nvSpPr>
        <p:spPr>
          <a:xfrm>
            <a:off x="3765755" y="6132861"/>
            <a:ext cx="4660490" cy="462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sv-SE" sz="900" spc="0" dirty="0" err="1">
                <a:solidFill>
                  <a:schemeClr val="bg1"/>
                </a:solidFill>
              </a:rPr>
              <a:t>Unlimited</a:t>
            </a:r>
            <a:r>
              <a:rPr lang="sv-SE" sz="900" spc="0" dirty="0">
                <a:solidFill>
                  <a:schemeClr val="bg1"/>
                </a:solidFill>
              </a:rPr>
              <a:t> </a:t>
            </a:r>
            <a:r>
              <a:rPr lang="sv-SE" sz="900" spc="0" dirty="0" err="1">
                <a:solidFill>
                  <a:schemeClr val="bg1"/>
                </a:solidFill>
              </a:rPr>
              <a:t>number</a:t>
            </a:r>
            <a:r>
              <a:rPr lang="sv-SE" sz="900" spc="0" dirty="0">
                <a:solidFill>
                  <a:schemeClr val="bg1"/>
                </a:solidFill>
              </a:rPr>
              <a:t> </a:t>
            </a:r>
            <a:r>
              <a:rPr lang="sv-SE" sz="900" spc="0" dirty="0" err="1">
                <a:solidFill>
                  <a:schemeClr val="bg1"/>
                </a:solidFill>
              </a:rPr>
              <a:t>of</a:t>
            </a:r>
            <a:r>
              <a:rPr lang="sv-SE" sz="900" spc="0" dirty="0">
                <a:solidFill>
                  <a:schemeClr val="bg1"/>
                </a:solidFill>
              </a:rPr>
              <a:t> </a:t>
            </a:r>
            <a:r>
              <a:rPr lang="sv-SE" sz="900" spc="0" dirty="0" err="1">
                <a:solidFill>
                  <a:schemeClr val="bg1"/>
                </a:solidFill>
              </a:rPr>
              <a:t>cases</a:t>
            </a:r>
            <a:r>
              <a:rPr lang="sv-SE" sz="900" spc="0" dirty="0">
                <a:solidFill>
                  <a:schemeClr val="bg1"/>
                </a:solidFill>
              </a:rPr>
              <a:t>, Logo </a:t>
            </a:r>
            <a:r>
              <a:rPr lang="sv-SE" sz="900" spc="0" dirty="0" err="1">
                <a:solidFill>
                  <a:schemeClr val="bg1"/>
                </a:solidFill>
              </a:rPr>
              <a:t>upload</a:t>
            </a:r>
            <a:r>
              <a:rPr lang="sv-SE" sz="900" spc="0" dirty="0">
                <a:solidFill>
                  <a:schemeClr val="bg1"/>
                </a:solidFill>
              </a:rPr>
              <a:t>, </a:t>
            </a:r>
            <a:r>
              <a:rPr lang="sv-SE" sz="900" spc="0" dirty="0" err="1">
                <a:solidFill>
                  <a:schemeClr val="bg1"/>
                </a:solidFill>
              </a:rPr>
              <a:t>Prepared</a:t>
            </a:r>
            <a:r>
              <a:rPr lang="sv-SE" sz="900" spc="0" dirty="0">
                <a:solidFill>
                  <a:schemeClr val="bg1"/>
                </a:solidFill>
              </a:rPr>
              <a:t> site </a:t>
            </a:r>
            <a:r>
              <a:rPr lang="sv-SE" sz="900" spc="0" dirty="0" err="1">
                <a:solidFill>
                  <a:schemeClr val="bg1"/>
                </a:solidFill>
              </a:rPr>
              <a:t>content</a:t>
            </a:r>
            <a:r>
              <a:rPr lang="sv-SE" sz="900" spc="0" dirty="0">
                <a:solidFill>
                  <a:schemeClr val="bg1"/>
                </a:solidFill>
              </a:rPr>
              <a:t>, Communication </a:t>
            </a:r>
            <a:r>
              <a:rPr lang="sv-SE" sz="900" spc="0" dirty="0" err="1">
                <a:solidFill>
                  <a:schemeClr val="bg1"/>
                </a:solidFill>
              </a:rPr>
              <a:t>package</a:t>
            </a:r>
            <a:r>
              <a:rPr lang="sv-SE" sz="900" spc="0" dirty="0">
                <a:solidFill>
                  <a:schemeClr val="bg1"/>
                </a:solidFill>
              </a:rPr>
              <a:t>, </a:t>
            </a:r>
            <a:r>
              <a:rPr lang="sv-SE" sz="900" spc="0" dirty="0" err="1">
                <a:solidFill>
                  <a:schemeClr val="bg1"/>
                </a:solidFill>
              </a:rPr>
              <a:t>Two-factor</a:t>
            </a:r>
            <a:r>
              <a:rPr lang="sv-SE" sz="900" spc="0" dirty="0">
                <a:solidFill>
                  <a:schemeClr val="bg1"/>
                </a:solidFill>
              </a:rPr>
              <a:t> login, </a:t>
            </a:r>
            <a:r>
              <a:rPr lang="sv-SE" sz="900" spc="0" dirty="0" err="1">
                <a:solidFill>
                  <a:schemeClr val="bg1"/>
                </a:solidFill>
              </a:rPr>
              <a:t>Statistics</a:t>
            </a:r>
            <a:r>
              <a:rPr lang="sv-SE" sz="900" spc="0" dirty="0">
                <a:solidFill>
                  <a:schemeClr val="bg1"/>
                </a:solidFill>
              </a:rPr>
              <a:t>, Risk score feature, </a:t>
            </a:r>
            <a:r>
              <a:rPr lang="sv-SE" sz="900" spc="0" dirty="0" err="1">
                <a:solidFill>
                  <a:schemeClr val="bg1"/>
                </a:solidFill>
              </a:rPr>
              <a:t>Help</a:t>
            </a:r>
            <a:r>
              <a:rPr lang="sv-SE" sz="900" spc="0" dirty="0">
                <a:solidFill>
                  <a:schemeClr val="bg1"/>
                </a:solidFill>
              </a:rPr>
              <a:t> Center.</a:t>
            </a: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5F33AE91-BC4D-5742-8636-5B07065B813A}"/>
              </a:ext>
            </a:extLst>
          </p:cNvPr>
          <p:cNvSpPr txBox="1">
            <a:spLocks/>
          </p:cNvSpPr>
          <p:nvPr/>
        </p:nvSpPr>
        <p:spPr>
          <a:xfrm>
            <a:off x="4325795" y="5864825"/>
            <a:ext cx="3540411" cy="2633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1200" spc="0" dirty="0" err="1">
                <a:solidFill>
                  <a:schemeClr val="accent5"/>
                </a:solidFill>
              </a:rPr>
              <a:t>Included</a:t>
            </a:r>
            <a:r>
              <a:rPr lang="sv-SE" sz="1200" spc="0" dirty="0">
                <a:solidFill>
                  <a:schemeClr val="accent5"/>
                </a:solidFill>
              </a:rPr>
              <a:t> in all plans: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A73C478-A0D9-D956-A1AA-EA0BA8BB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43603" y="1863041"/>
            <a:ext cx="2090912" cy="3719512"/>
          </a:xfrm>
          <a:prstGeom prst="rect">
            <a:avLst/>
          </a:prstGeom>
          <a:effectLst>
            <a:outerShdw blurRad="254545" dir="2700000" sx="104000" sy="104000" algn="tl" rotWithShape="0">
              <a:prstClr val="black">
                <a:alpha val="11480"/>
              </a:prstClr>
            </a:outerShdw>
          </a:effectLst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E6BDF371-7E7F-B7E0-53C0-D94BA7EB968C}"/>
              </a:ext>
            </a:extLst>
          </p:cNvPr>
          <p:cNvSpPr txBox="1">
            <a:spLocks/>
          </p:cNvSpPr>
          <p:nvPr/>
        </p:nvSpPr>
        <p:spPr>
          <a:xfrm>
            <a:off x="5343537" y="2279155"/>
            <a:ext cx="971863" cy="2264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300" spc="0" dirty="0" err="1"/>
              <a:t>Flex</a:t>
            </a:r>
            <a:endParaRPr lang="sv-SE" sz="1300" spc="0" dirty="0"/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089B79A0-1990-459F-9757-4C7085E5D43D}"/>
              </a:ext>
            </a:extLst>
          </p:cNvPr>
          <p:cNvSpPr txBox="1">
            <a:spLocks/>
          </p:cNvSpPr>
          <p:nvPr/>
        </p:nvSpPr>
        <p:spPr>
          <a:xfrm>
            <a:off x="5343537" y="2510208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/>
              <a:t>All </a:t>
            </a:r>
            <a:r>
              <a:rPr lang="sv-SE" sz="750" spc="0" dirty="0" err="1"/>
              <a:t>you</a:t>
            </a:r>
            <a:r>
              <a:rPr lang="sv-SE" sz="750" spc="0" dirty="0"/>
              <a:t> </a:t>
            </a:r>
            <a:r>
              <a:rPr lang="sv-SE" sz="750" spc="0" dirty="0" err="1"/>
              <a:t>need</a:t>
            </a:r>
            <a:endParaRPr lang="sv-SE" sz="750" spc="0" dirty="0"/>
          </a:p>
        </p:txBody>
      </p:sp>
      <p:sp>
        <p:nvSpPr>
          <p:cNvPr id="21" name="Rubrik 1">
            <a:extLst>
              <a:ext uri="{FF2B5EF4-FFF2-40B4-BE49-F238E27FC236}">
                <a16:creationId xmlns:a16="http://schemas.microsoft.com/office/drawing/2014/main" id="{1894644A-BD6F-3893-42E5-A273DA435E20}"/>
              </a:ext>
            </a:extLst>
          </p:cNvPr>
          <p:cNvSpPr txBox="1">
            <a:spLocks/>
          </p:cNvSpPr>
          <p:nvPr/>
        </p:nvSpPr>
        <p:spPr>
          <a:xfrm>
            <a:off x="5343537" y="3050486"/>
            <a:ext cx="1637386" cy="13446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Option to </a:t>
            </a:r>
            <a:r>
              <a:rPr lang="sv-SE" sz="750" spc="0" dirty="0" err="1"/>
              <a:t>customise</a:t>
            </a:r>
            <a:r>
              <a:rPr lang="sv-SE" sz="750" spc="0" dirty="0"/>
              <a:t> </a:t>
            </a:r>
            <a:r>
              <a:rPr lang="sv-SE" sz="750" spc="0" dirty="0" err="1"/>
              <a:t>content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Up</a:t>
            </a:r>
            <a:r>
              <a:rPr lang="sv-SE" sz="750" spc="0" dirty="0"/>
              <a:t> to 3 </a:t>
            </a:r>
            <a:r>
              <a:rPr lang="sv-SE" sz="750" spc="0" dirty="0" err="1"/>
              <a:t>languages</a:t>
            </a:r>
            <a:endParaRPr lang="sv-SE" sz="750" spc="0" dirty="0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Custom</a:t>
            </a:r>
            <a:r>
              <a:rPr lang="sv-SE" sz="750" spc="0" dirty="0"/>
              <a:t> </a:t>
            </a:r>
            <a:r>
              <a:rPr lang="sv-SE" sz="750" spc="0" dirty="0" err="1"/>
              <a:t>visual</a:t>
            </a:r>
            <a:r>
              <a:rPr lang="sv-SE" sz="750" spc="0" dirty="0"/>
              <a:t> </a:t>
            </a:r>
            <a:r>
              <a:rPr lang="sv-SE" sz="750" spc="0" dirty="0" err="1"/>
              <a:t>theme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Custom</a:t>
            </a:r>
            <a:r>
              <a:rPr lang="sv-SE" sz="750" spc="0" dirty="0"/>
              <a:t> </a:t>
            </a:r>
            <a:r>
              <a:rPr lang="sv-SE" sz="750" spc="0" dirty="0" err="1"/>
              <a:t>report</a:t>
            </a:r>
            <a:r>
              <a:rPr lang="sv-SE" sz="750" spc="0" dirty="0"/>
              <a:t> form</a:t>
            </a:r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3 </a:t>
            </a:r>
            <a:r>
              <a:rPr lang="sv-SE" sz="750" spc="0" dirty="0" err="1"/>
              <a:t>users</a:t>
            </a:r>
            <a:endParaRPr lang="sv-SE" sz="750" spc="0" dirty="0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Standard </a:t>
            </a:r>
            <a:r>
              <a:rPr lang="sv-SE" sz="750" spc="0" dirty="0" err="1"/>
              <a:t>onboarding</a:t>
            </a:r>
            <a:endParaRPr lang="sv-SE" sz="750" spc="0" dirty="0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CACADF56-FDF4-0D31-A7DB-22BB755B77C8}"/>
              </a:ext>
            </a:extLst>
          </p:cNvPr>
          <p:cNvSpPr txBox="1">
            <a:spLocks/>
          </p:cNvSpPr>
          <p:nvPr/>
        </p:nvSpPr>
        <p:spPr>
          <a:xfrm>
            <a:off x="5331103" y="4768161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2600" spc="0" dirty="0"/>
              <a:t>99€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98BC4A2B-B7E1-91ED-2128-F466585643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69285" y="1994794"/>
            <a:ext cx="2075456" cy="3577293"/>
          </a:xfrm>
          <a:prstGeom prst="rect">
            <a:avLst/>
          </a:prstGeom>
          <a:effectLst>
            <a:outerShdw blurRad="254545" dir="2700000" sx="103770" sy="103770" algn="tl" rotWithShape="0">
              <a:prstClr val="black">
                <a:alpha val="11480"/>
              </a:prstClr>
            </a:outerShdw>
          </a:effectLst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8292C761-A279-2DC8-55E7-B7C7805A1BB4}"/>
              </a:ext>
            </a:extLst>
          </p:cNvPr>
          <p:cNvSpPr/>
          <p:nvPr/>
        </p:nvSpPr>
        <p:spPr>
          <a:xfrm>
            <a:off x="5439776" y="2821210"/>
            <a:ext cx="261290" cy="6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C4332071-FA29-8A2D-684C-0B157F5C2394}"/>
              </a:ext>
            </a:extLst>
          </p:cNvPr>
          <p:cNvSpPr txBox="1">
            <a:spLocks/>
          </p:cNvSpPr>
          <p:nvPr/>
        </p:nvSpPr>
        <p:spPr>
          <a:xfrm>
            <a:off x="5366982" y="5117875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>
                <a:solidFill>
                  <a:schemeClr val="accent3"/>
                </a:solidFill>
              </a:rPr>
              <a:t>per </a:t>
            </a:r>
            <a:r>
              <a:rPr lang="sv-SE" sz="750" spc="0" dirty="0" err="1">
                <a:solidFill>
                  <a:schemeClr val="accent3"/>
                </a:solidFill>
              </a:rPr>
              <a:t>month</a:t>
            </a:r>
            <a:endParaRPr lang="sv-SE" sz="750" spc="0" dirty="0">
              <a:solidFill>
                <a:schemeClr val="accent3"/>
              </a:solidFill>
            </a:endParaRPr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5BA77727-2A22-EBA4-8F16-8E3686E7CACB}"/>
              </a:ext>
            </a:extLst>
          </p:cNvPr>
          <p:cNvSpPr txBox="1">
            <a:spLocks/>
          </p:cNvSpPr>
          <p:nvPr/>
        </p:nvSpPr>
        <p:spPr>
          <a:xfrm>
            <a:off x="2854335" y="2279155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300" spc="0" dirty="0"/>
              <a:t>Starter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E43A654C-6A1E-8FA4-65A2-F802C6ECD7BD}"/>
              </a:ext>
            </a:extLst>
          </p:cNvPr>
          <p:cNvSpPr txBox="1">
            <a:spLocks/>
          </p:cNvSpPr>
          <p:nvPr/>
        </p:nvSpPr>
        <p:spPr>
          <a:xfrm>
            <a:off x="2854335" y="2510208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/>
              <a:t>Ready to go</a:t>
            </a:r>
          </a:p>
        </p:txBody>
      </p:sp>
      <p:sp>
        <p:nvSpPr>
          <p:cNvPr id="31" name="Rubrik 1">
            <a:extLst>
              <a:ext uri="{FF2B5EF4-FFF2-40B4-BE49-F238E27FC236}">
                <a16:creationId xmlns:a16="http://schemas.microsoft.com/office/drawing/2014/main" id="{894C856E-2F56-6019-251C-546487409ADD}"/>
              </a:ext>
            </a:extLst>
          </p:cNvPr>
          <p:cNvSpPr txBox="1">
            <a:spLocks/>
          </p:cNvSpPr>
          <p:nvPr/>
        </p:nvSpPr>
        <p:spPr>
          <a:xfrm>
            <a:off x="2854335" y="3050486"/>
            <a:ext cx="1640047" cy="13446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Prepared</a:t>
            </a:r>
            <a:r>
              <a:rPr lang="sv-SE" sz="750" spc="0" dirty="0"/>
              <a:t> </a:t>
            </a:r>
            <a:r>
              <a:rPr lang="sv-SE" sz="750" spc="0" dirty="0" err="1"/>
              <a:t>content</a:t>
            </a:r>
            <a:r>
              <a:rPr lang="sv-SE" sz="750" spc="0" dirty="0"/>
              <a:t> for </a:t>
            </a:r>
            <a:r>
              <a:rPr lang="sv-SE" sz="750" spc="0" dirty="0" err="1"/>
              <a:t>your</a:t>
            </a:r>
            <a:r>
              <a:rPr lang="sv-SE" sz="750" spc="0" dirty="0"/>
              <a:t> site</a:t>
            </a: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One</a:t>
            </a:r>
            <a:r>
              <a:rPr lang="sv-SE" sz="750" spc="0" dirty="0"/>
              <a:t> </a:t>
            </a:r>
            <a:r>
              <a:rPr lang="sv-SE" sz="750" spc="0" dirty="0" err="1"/>
              <a:t>language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Standard </a:t>
            </a:r>
            <a:r>
              <a:rPr lang="sv-SE" sz="750" spc="0" dirty="0" err="1"/>
              <a:t>visual</a:t>
            </a:r>
            <a:r>
              <a:rPr lang="sv-SE" sz="750" spc="0" dirty="0"/>
              <a:t> </a:t>
            </a:r>
            <a:r>
              <a:rPr lang="sv-SE" sz="750" spc="0" dirty="0" err="1"/>
              <a:t>theme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Standard </a:t>
            </a:r>
            <a:r>
              <a:rPr lang="sv-SE" sz="750" spc="0" dirty="0" err="1"/>
              <a:t>reporting</a:t>
            </a:r>
            <a:r>
              <a:rPr lang="sv-SE" sz="750" spc="0" dirty="0"/>
              <a:t> form</a:t>
            </a: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1 </a:t>
            </a:r>
            <a:r>
              <a:rPr lang="sv-SE" sz="750" spc="0" dirty="0" err="1"/>
              <a:t>user</a:t>
            </a: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Standard </a:t>
            </a:r>
            <a:r>
              <a:rPr lang="sv-SE" sz="750" spc="0" dirty="0" err="1"/>
              <a:t>onboarding</a:t>
            </a:r>
            <a:endParaRPr lang="sv-SE" sz="750" spc="0" dirty="0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8A9322F-9CFC-6B4F-B0C1-CE322229D6FD}"/>
              </a:ext>
            </a:extLst>
          </p:cNvPr>
          <p:cNvSpPr/>
          <p:nvPr/>
        </p:nvSpPr>
        <p:spPr>
          <a:xfrm>
            <a:off x="2950574" y="2821210"/>
            <a:ext cx="261290" cy="6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71CC0C89-4EDD-4D8D-2398-8F794F8B8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66710" y="3518593"/>
            <a:ext cx="414213" cy="118347"/>
          </a:xfrm>
          <a:prstGeom prst="rect">
            <a:avLst/>
          </a:prstGeom>
        </p:spPr>
      </p:pic>
      <p:sp>
        <p:nvSpPr>
          <p:cNvPr id="35" name="Rubrik 1">
            <a:extLst>
              <a:ext uri="{FF2B5EF4-FFF2-40B4-BE49-F238E27FC236}">
                <a16:creationId xmlns:a16="http://schemas.microsoft.com/office/drawing/2014/main" id="{E3105486-4753-FE3F-B895-4D8C0BB6B1E6}"/>
              </a:ext>
            </a:extLst>
          </p:cNvPr>
          <p:cNvSpPr txBox="1">
            <a:spLocks/>
          </p:cNvSpPr>
          <p:nvPr/>
        </p:nvSpPr>
        <p:spPr>
          <a:xfrm>
            <a:off x="2904425" y="4768161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2600" spc="0" dirty="0"/>
              <a:t>49€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51FB9D65-6A6B-DD6F-E363-B0F19A03C5F9}"/>
              </a:ext>
            </a:extLst>
          </p:cNvPr>
          <p:cNvSpPr txBox="1">
            <a:spLocks/>
          </p:cNvSpPr>
          <p:nvPr/>
        </p:nvSpPr>
        <p:spPr>
          <a:xfrm>
            <a:off x="2940304" y="5117875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>
                <a:solidFill>
                  <a:schemeClr val="accent3"/>
                </a:solidFill>
              </a:rPr>
              <a:t>per </a:t>
            </a:r>
            <a:r>
              <a:rPr lang="sv-SE" sz="750" spc="0" dirty="0" err="1">
                <a:solidFill>
                  <a:schemeClr val="accent3"/>
                </a:solidFill>
              </a:rPr>
              <a:t>month</a:t>
            </a:r>
            <a:endParaRPr lang="sv-SE" sz="750" spc="0" dirty="0">
              <a:solidFill>
                <a:schemeClr val="accent3"/>
              </a:solidFill>
            </a:endParaRP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F3B32C12-DEDF-9946-4FC6-6DE5686DF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27787" y="1994794"/>
            <a:ext cx="2075456" cy="3577293"/>
          </a:xfrm>
          <a:prstGeom prst="rect">
            <a:avLst/>
          </a:prstGeom>
          <a:effectLst>
            <a:outerShdw blurRad="254545" dir="2700000" sx="103770" sy="103770" algn="tl" rotWithShape="0">
              <a:prstClr val="black">
                <a:alpha val="11480"/>
              </a:prstClr>
            </a:outerShdw>
          </a:effectLst>
        </p:spPr>
      </p:pic>
      <p:sp>
        <p:nvSpPr>
          <p:cNvPr id="38" name="Rubrik 1">
            <a:extLst>
              <a:ext uri="{FF2B5EF4-FFF2-40B4-BE49-F238E27FC236}">
                <a16:creationId xmlns:a16="http://schemas.microsoft.com/office/drawing/2014/main" id="{4D911E6D-DFE7-E17A-4DAF-F5D60769E2FB}"/>
              </a:ext>
            </a:extLst>
          </p:cNvPr>
          <p:cNvSpPr txBox="1">
            <a:spLocks/>
          </p:cNvSpPr>
          <p:nvPr/>
        </p:nvSpPr>
        <p:spPr>
          <a:xfrm>
            <a:off x="7612837" y="2279155"/>
            <a:ext cx="971863" cy="2071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300" spc="0" dirty="0"/>
              <a:t>Premium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00B6D7FB-61F2-4534-C1DD-AFBD0C0DB5D9}"/>
              </a:ext>
            </a:extLst>
          </p:cNvPr>
          <p:cNvSpPr txBox="1">
            <a:spLocks/>
          </p:cNvSpPr>
          <p:nvPr/>
        </p:nvSpPr>
        <p:spPr>
          <a:xfrm>
            <a:off x="7612837" y="2510208"/>
            <a:ext cx="1267908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/>
              <a:t>For </a:t>
            </a:r>
            <a:r>
              <a:rPr lang="sv-SE" sz="750" spc="0" dirty="0" err="1"/>
              <a:t>larger</a:t>
            </a:r>
            <a:r>
              <a:rPr lang="sv-SE" sz="750" spc="0" dirty="0"/>
              <a:t> organisations</a:t>
            </a:r>
          </a:p>
        </p:txBody>
      </p:sp>
      <p:sp>
        <p:nvSpPr>
          <p:cNvPr id="40" name="Rubrik 1">
            <a:extLst>
              <a:ext uri="{FF2B5EF4-FFF2-40B4-BE49-F238E27FC236}">
                <a16:creationId xmlns:a16="http://schemas.microsoft.com/office/drawing/2014/main" id="{95767498-7C81-0939-DB79-5477E88B51B0}"/>
              </a:ext>
            </a:extLst>
          </p:cNvPr>
          <p:cNvSpPr txBox="1">
            <a:spLocks/>
          </p:cNvSpPr>
          <p:nvPr/>
        </p:nvSpPr>
        <p:spPr>
          <a:xfrm>
            <a:off x="7612837" y="3050486"/>
            <a:ext cx="1791920" cy="13446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Option to </a:t>
            </a:r>
            <a:r>
              <a:rPr lang="sv-SE" sz="750" spc="0" dirty="0" err="1"/>
              <a:t>customise</a:t>
            </a:r>
            <a:r>
              <a:rPr lang="sv-SE" sz="750" spc="0" dirty="0"/>
              <a:t> </a:t>
            </a:r>
            <a:r>
              <a:rPr lang="sv-SE" sz="750" spc="0" dirty="0" err="1"/>
              <a:t>content</a:t>
            </a:r>
            <a:endParaRPr lang="sv-SE" sz="750" spc="0" dirty="0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Up</a:t>
            </a:r>
            <a:r>
              <a:rPr lang="sv-SE" sz="750" spc="0" dirty="0"/>
              <a:t> to 10 </a:t>
            </a:r>
            <a:r>
              <a:rPr lang="sv-SE" sz="750" spc="0" dirty="0" err="1"/>
              <a:t>languages</a:t>
            </a:r>
            <a:r>
              <a:rPr lang="sv-SE" sz="750" spc="0" dirty="0"/>
              <a:t> </a:t>
            </a:r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Custom</a:t>
            </a:r>
            <a:r>
              <a:rPr lang="sv-SE" sz="750" spc="0" dirty="0"/>
              <a:t> </a:t>
            </a:r>
            <a:r>
              <a:rPr lang="sv-SE" sz="750" spc="0" dirty="0" err="1"/>
              <a:t>visual</a:t>
            </a:r>
            <a:r>
              <a:rPr lang="sv-SE" sz="750" spc="0" dirty="0"/>
              <a:t> </a:t>
            </a:r>
            <a:r>
              <a:rPr lang="sv-SE" sz="750" spc="0" dirty="0" err="1"/>
              <a:t>theme</a:t>
            </a:r>
            <a:endParaRPr lang="sv-SE" sz="750" spc="0" dirty="0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 err="1"/>
              <a:t>Custom</a:t>
            </a:r>
            <a:r>
              <a:rPr lang="sv-SE" sz="750" spc="0" dirty="0"/>
              <a:t> </a:t>
            </a:r>
            <a:r>
              <a:rPr lang="sv-SE" sz="750" spc="0" dirty="0" err="1"/>
              <a:t>report</a:t>
            </a:r>
            <a:r>
              <a:rPr lang="sv-SE" sz="750" spc="0" dirty="0"/>
              <a:t> form</a:t>
            </a:r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10 </a:t>
            </a:r>
            <a:r>
              <a:rPr lang="sv-SE" sz="750" spc="0" dirty="0" err="1"/>
              <a:t>users</a:t>
            </a:r>
            <a:endParaRPr lang="sv-SE" sz="750" spc="0" dirty="0"/>
          </a:p>
          <a:p>
            <a:pPr algn="l"/>
            <a:endParaRPr lang="sv-SE" sz="750" spc="0" dirty="0"/>
          </a:p>
          <a:p>
            <a:pPr marL="171450" indent="-171450" algn="l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sv-SE" sz="750" spc="0" dirty="0"/>
              <a:t>Standard </a:t>
            </a:r>
            <a:r>
              <a:rPr lang="sv-SE" sz="750" spc="0" dirty="0" err="1"/>
              <a:t>onboarding</a:t>
            </a:r>
            <a:endParaRPr lang="sv-SE" sz="750" spc="0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8944C39-11A2-825A-E711-4596534E8004}"/>
              </a:ext>
            </a:extLst>
          </p:cNvPr>
          <p:cNvSpPr/>
          <p:nvPr/>
        </p:nvSpPr>
        <p:spPr>
          <a:xfrm>
            <a:off x="7709076" y="2821210"/>
            <a:ext cx="261290" cy="6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ubrik 1">
            <a:extLst>
              <a:ext uri="{FF2B5EF4-FFF2-40B4-BE49-F238E27FC236}">
                <a16:creationId xmlns:a16="http://schemas.microsoft.com/office/drawing/2014/main" id="{03783AF7-E46A-C0F2-C501-3E8E20B45C59}"/>
              </a:ext>
            </a:extLst>
          </p:cNvPr>
          <p:cNvSpPr txBox="1">
            <a:spLocks/>
          </p:cNvSpPr>
          <p:nvPr/>
        </p:nvSpPr>
        <p:spPr>
          <a:xfrm>
            <a:off x="7662927" y="4768161"/>
            <a:ext cx="971863" cy="311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2600" spc="0" dirty="0"/>
              <a:t>199€</a:t>
            </a:r>
          </a:p>
        </p:txBody>
      </p:sp>
      <p:sp>
        <p:nvSpPr>
          <p:cNvPr id="43" name="Rubrik 1">
            <a:extLst>
              <a:ext uri="{FF2B5EF4-FFF2-40B4-BE49-F238E27FC236}">
                <a16:creationId xmlns:a16="http://schemas.microsoft.com/office/drawing/2014/main" id="{48B99E94-4E85-157E-3C21-F0D265B476D3}"/>
              </a:ext>
            </a:extLst>
          </p:cNvPr>
          <p:cNvSpPr txBox="1">
            <a:spLocks/>
          </p:cNvSpPr>
          <p:nvPr/>
        </p:nvSpPr>
        <p:spPr>
          <a:xfrm>
            <a:off x="7698806" y="5117875"/>
            <a:ext cx="896909" cy="1898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750" spc="0" dirty="0">
                <a:solidFill>
                  <a:schemeClr val="accent3"/>
                </a:solidFill>
              </a:rPr>
              <a:t>per </a:t>
            </a:r>
            <a:r>
              <a:rPr lang="sv-SE" sz="750" spc="0" dirty="0" err="1">
                <a:solidFill>
                  <a:schemeClr val="accent3"/>
                </a:solidFill>
              </a:rPr>
              <a:t>month</a:t>
            </a:r>
            <a:endParaRPr lang="sv-SE" sz="750" spc="0" dirty="0">
              <a:solidFill>
                <a:schemeClr val="accent3"/>
              </a:solidFill>
            </a:endParaRPr>
          </a:p>
        </p:txBody>
      </p:sp>
      <p:pic>
        <p:nvPicPr>
          <p:cNvPr id="44" name="Bild 43">
            <a:extLst>
              <a:ext uri="{FF2B5EF4-FFF2-40B4-BE49-F238E27FC236}">
                <a16:creationId xmlns:a16="http://schemas.microsoft.com/office/drawing/2014/main" id="{511D5BE1-8404-3513-3F98-9DB31FC4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4750" y="3291947"/>
            <a:ext cx="414213" cy="118347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6C368F1A-C809-888B-2DAA-9F07E794C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4750" y="3502963"/>
            <a:ext cx="414213" cy="118347"/>
          </a:xfrm>
          <a:prstGeom prst="rect">
            <a:avLst/>
          </a:prstGeom>
        </p:spPr>
      </p:pic>
      <p:sp>
        <p:nvSpPr>
          <p:cNvPr id="34" name="Rubrik 1">
            <a:extLst>
              <a:ext uri="{FF2B5EF4-FFF2-40B4-BE49-F238E27FC236}">
                <a16:creationId xmlns:a16="http://schemas.microsoft.com/office/drawing/2014/main" id="{C1F09BF2-CD5C-9FB6-9DE2-2120767656F0}"/>
              </a:ext>
            </a:extLst>
          </p:cNvPr>
          <p:cNvSpPr txBox="1">
            <a:spLocks/>
          </p:cNvSpPr>
          <p:nvPr/>
        </p:nvSpPr>
        <p:spPr>
          <a:xfrm>
            <a:off x="5508289" y="1915642"/>
            <a:ext cx="1402713" cy="2264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000" spc="0" dirty="0">
                <a:solidFill>
                  <a:schemeClr val="bg1"/>
                </a:solidFill>
              </a:rPr>
              <a:t>POPULAR PLAN</a:t>
            </a:r>
          </a:p>
        </p:txBody>
      </p:sp>
    </p:spTree>
    <p:extLst>
      <p:ext uri="{BB962C8B-B14F-4D97-AF65-F5344CB8AC3E}">
        <p14:creationId xmlns:p14="http://schemas.microsoft.com/office/powerpoint/2010/main" val="31935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33717" y="0"/>
            <a:ext cx="12260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Bildobjekt 31" descr="En bild som visar mörk, ljus&#10;&#10;Automatiskt genererad beskrivning">
            <a:extLst>
              <a:ext uri="{FF2B5EF4-FFF2-40B4-BE49-F238E27FC236}">
                <a16:creationId xmlns:a16="http://schemas.microsoft.com/office/drawing/2014/main" id="{43BD4AF2-90E3-614B-9F5A-F4F436AE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879" y="749998"/>
            <a:ext cx="5912111" cy="7276444"/>
          </a:xfrm>
          <a:prstGeom prst="rect">
            <a:avLst/>
          </a:prstGeom>
        </p:spPr>
      </p:pic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1245128" y="2131803"/>
            <a:ext cx="9701745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Underrubrik 1">
            <a:extLst>
              <a:ext uri="{FF2B5EF4-FFF2-40B4-BE49-F238E27FC236}">
                <a16:creationId xmlns:a16="http://schemas.microsoft.com/office/drawing/2014/main" id="{B9FE6245-ACC3-7A4A-87F0-4C57EBDACF2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671616"/>
            <a:ext cx="10515600" cy="362244"/>
          </a:xfrm>
        </p:spPr>
        <p:txBody>
          <a:bodyPr/>
          <a:lstStyle/>
          <a:p>
            <a:r>
              <a:rPr lang="sv-SE"/>
              <a:t>ADD ON SERVICE</a:t>
            </a:r>
            <a:endParaRPr lang="en-US"/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C6C2506B-8E3B-D84C-AB69-3D285BCD4E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35009" y="2993313"/>
            <a:ext cx="8968461" cy="3025091"/>
          </a:xfrm>
        </p:spPr>
        <p:txBody>
          <a:bodyPr anchor="t" anchorCtr="0"/>
          <a:lstStyle/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Ensure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independency</a:t>
            </a:r>
            <a:r>
              <a:rPr lang="sv-SE" sz="1900" spc="0" dirty="0">
                <a:solidFill>
                  <a:srgbClr val="594D4D"/>
                </a:solidFill>
              </a:rPr>
              <a:t> in the process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en-US" sz="1900" spc="0" dirty="0">
                <a:solidFill>
                  <a:srgbClr val="594D4D"/>
                </a:solidFill>
              </a:rPr>
              <a:t>Ensure communication in accordance with the EU Directive and national law</a:t>
            </a:r>
            <a:endParaRPr lang="en-US" sz="1900" spc="0" dirty="0">
              <a:solidFill>
                <a:srgbClr val="594D4D"/>
              </a:solidFill>
              <a:highlight>
                <a:srgbClr val="FFFF00"/>
              </a:highlight>
            </a:endParaRP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>
                <a:solidFill>
                  <a:srgbClr val="594D4D"/>
                </a:solidFill>
              </a:rPr>
              <a:t>Control </a:t>
            </a:r>
            <a:r>
              <a:rPr lang="sv-SE" sz="1900" spc="0" dirty="0" err="1">
                <a:solidFill>
                  <a:srgbClr val="594D4D"/>
                </a:solidFill>
              </a:rPr>
              <a:t>whether</a:t>
            </a:r>
            <a:r>
              <a:rPr lang="sv-SE" sz="1900" spc="0" dirty="0">
                <a:solidFill>
                  <a:srgbClr val="594D4D"/>
                </a:solidFill>
              </a:rPr>
              <a:t> the </a:t>
            </a:r>
            <a:r>
              <a:rPr lang="sv-SE" sz="1900" spc="0" dirty="0" err="1">
                <a:solidFill>
                  <a:srgbClr val="594D4D"/>
                </a:solidFill>
              </a:rPr>
              <a:t>case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concerns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main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contact</a:t>
            </a:r>
            <a:r>
              <a:rPr lang="sv-SE" sz="1900" spc="0" dirty="0">
                <a:solidFill>
                  <a:srgbClr val="594D4D"/>
                </a:solidFill>
              </a:rPr>
              <a:t> persons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Assign</a:t>
            </a:r>
            <a:r>
              <a:rPr lang="sv-SE" sz="1900" spc="0" dirty="0">
                <a:solidFill>
                  <a:srgbClr val="594D4D"/>
                </a:solidFill>
              </a:rPr>
              <a:t> the </a:t>
            </a:r>
            <a:r>
              <a:rPr lang="sv-SE" sz="1900" spc="0" dirty="0" err="1">
                <a:solidFill>
                  <a:srgbClr val="594D4D"/>
                </a:solidFill>
              </a:rPr>
              <a:t>case</a:t>
            </a:r>
            <a:r>
              <a:rPr lang="sv-SE" sz="1900" spc="0" dirty="0">
                <a:solidFill>
                  <a:srgbClr val="594D4D"/>
                </a:solidFill>
              </a:rPr>
              <a:t> to relevant </a:t>
            </a:r>
            <a:r>
              <a:rPr lang="sv-SE" sz="1900" spc="0" dirty="0" err="1">
                <a:solidFill>
                  <a:srgbClr val="594D4D"/>
                </a:solidFill>
              </a:rPr>
              <a:t>contact</a:t>
            </a:r>
            <a:r>
              <a:rPr lang="sv-SE" sz="1900" spc="0" dirty="0">
                <a:solidFill>
                  <a:srgbClr val="594D4D"/>
                </a:solidFill>
              </a:rPr>
              <a:t> persons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3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Reduce</a:t>
            </a:r>
            <a:r>
              <a:rPr lang="sv-SE" sz="1900" spc="0" dirty="0">
                <a:solidFill>
                  <a:srgbClr val="594D4D"/>
                </a:solidFill>
              </a:rPr>
              <a:t> initial </a:t>
            </a:r>
            <a:r>
              <a:rPr lang="sv-SE" sz="1900" spc="0" dirty="0" err="1">
                <a:solidFill>
                  <a:srgbClr val="594D4D"/>
                </a:solidFill>
              </a:rPr>
              <a:t>workload</a:t>
            </a:r>
            <a:endParaRPr lang="en-US" sz="1900" spc="0" dirty="0">
              <a:solidFill>
                <a:srgbClr val="594D4D"/>
              </a:solidFill>
            </a:endParaRPr>
          </a:p>
        </p:txBody>
      </p:sp>
      <p:sp>
        <p:nvSpPr>
          <p:cNvPr id="25" name="Rubrik 3">
            <a:extLst>
              <a:ext uri="{FF2B5EF4-FFF2-40B4-BE49-F238E27FC236}">
                <a16:creationId xmlns:a16="http://schemas.microsoft.com/office/drawing/2014/main" id="{AE9B0FFD-1815-7E4F-A0D9-6CE3767F99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7"/>
            <a:ext cx="10515600" cy="1776203"/>
          </a:xfrm>
        </p:spPr>
        <p:txBody>
          <a:bodyPr/>
          <a:lstStyle/>
          <a:p>
            <a:r>
              <a:rPr lang="sv-SE" dirty="0" err="1"/>
              <a:t>Intake</a:t>
            </a:r>
            <a:r>
              <a:rPr lang="sv-SE" dirty="0"/>
              <a:t> management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A5784EA6-294D-CE4C-A7AB-5009B73A0C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31086" y="2473699"/>
            <a:ext cx="5372290" cy="412750"/>
          </a:xfrm>
        </p:spPr>
        <p:txBody>
          <a:bodyPr/>
          <a:lstStyle/>
          <a:p>
            <a:pPr lvl="0" algn="l"/>
            <a:r>
              <a:rPr lang="sv-SE" sz="1500" spc="100" dirty="0">
                <a:solidFill>
                  <a:srgbClr val="8B898E"/>
                </a:solidFill>
              </a:rPr>
              <a:t>FIRST LINE REVIEW OF CASES</a:t>
            </a:r>
            <a:endParaRPr lang="en-US" sz="1500" spc="100" dirty="0">
              <a:solidFill>
                <a:srgbClr val="8B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9" y="2559291"/>
            <a:ext cx="4913204" cy="2697429"/>
          </a:xfrm>
        </p:spPr>
        <p:txBody>
          <a:bodyPr anchor="t" anchorCtr="0"/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>
                <a:solidFill>
                  <a:srgbClr val="594D4D"/>
                </a:solidFill>
              </a:rPr>
              <a:t>Session 1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Knowledge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sharing</a:t>
            </a:r>
            <a:r>
              <a:rPr lang="sv-SE" sz="1900" spc="0" dirty="0">
                <a:solidFill>
                  <a:srgbClr val="594D4D"/>
                </a:solidFill>
              </a:rPr>
              <a:t> and best </a:t>
            </a:r>
            <a:r>
              <a:rPr lang="sv-SE" sz="1900" spc="0" dirty="0" err="1">
                <a:solidFill>
                  <a:srgbClr val="594D4D"/>
                </a:solidFill>
              </a:rPr>
              <a:t>practises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Set </a:t>
            </a:r>
            <a:r>
              <a:rPr lang="sv-SE" sz="1900" spc="0" dirty="0" err="1">
                <a:solidFill>
                  <a:srgbClr val="594D4D"/>
                </a:solidFill>
              </a:rPr>
              <a:t>up</a:t>
            </a:r>
            <a:r>
              <a:rPr lang="sv-SE" sz="1900" spc="0" dirty="0">
                <a:solidFill>
                  <a:srgbClr val="594D4D"/>
                </a:solidFill>
              </a:rPr>
              <a:t> and implementation         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Review </a:t>
            </a:r>
            <a:r>
              <a:rPr lang="sv-SE" sz="1900" spc="0" dirty="0" err="1">
                <a:solidFill>
                  <a:srgbClr val="594D4D"/>
                </a:solidFill>
              </a:rPr>
              <a:t>of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policies</a:t>
            </a:r>
            <a:r>
              <a:rPr lang="sv-SE" sz="1900" spc="0" dirty="0">
                <a:solidFill>
                  <a:srgbClr val="594D4D"/>
                </a:solidFill>
              </a:rPr>
              <a:t> and </a:t>
            </a:r>
            <a:r>
              <a:rPr lang="sv-SE" sz="1900" spc="0" dirty="0" err="1">
                <a:solidFill>
                  <a:srgbClr val="594D4D"/>
                </a:solidFill>
              </a:rPr>
              <a:t>communication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/>
              <a:t>Roll </a:t>
            </a:r>
            <a:r>
              <a:rPr lang="sv-SE" dirty="0" err="1"/>
              <a:t>Out</a:t>
            </a:r>
            <a:r>
              <a:rPr lang="sv-SE" dirty="0"/>
              <a:t> &amp; Implementation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F6E97803-F7C1-3E23-88C5-EE0472733290}"/>
              </a:ext>
            </a:extLst>
          </p:cNvPr>
          <p:cNvSpPr txBox="1">
            <a:spLocks/>
          </p:cNvSpPr>
          <p:nvPr/>
        </p:nvSpPr>
        <p:spPr>
          <a:xfrm>
            <a:off x="6326074" y="2559291"/>
            <a:ext cx="4913204" cy="26974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>
                <a:solidFill>
                  <a:srgbClr val="594D4D"/>
                </a:solidFill>
              </a:rPr>
              <a:t>Session 2</a:t>
            </a: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  <a:latin typeface="Söhne" panose="020B0503030202060203"/>
              </a:rPr>
              <a:t>Platform</a:t>
            </a:r>
            <a:r>
              <a:rPr lang="sv-SE" sz="1900" spc="0" dirty="0">
                <a:solidFill>
                  <a:srgbClr val="594D4D"/>
                </a:solidFill>
                <a:latin typeface="Söhne" panose="020B0503030202060203"/>
              </a:rPr>
              <a:t> </a:t>
            </a:r>
            <a:r>
              <a:rPr lang="sv-SE" sz="1900" spc="0" dirty="0" err="1">
                <a:solidFill>
                  <a:srgbClr val="594D4D"/>
                </a:solidFill>
                <a:latin typeface="Söhne" panose="020B0503030202060203"/>
              </a:rPr>
              <a:t>training</a:t>
            </a:r>
            <a:r>
              <a:rPr lang="sv-SE" sz="1900" spc="0" dirty="0">
                <a:solidFill>
                  <a:srgbClr val="594D4D"/>
                </a:solidFill>
                <a:latin typeface="Söhne" panose="020B0503030202060203"/>
              </a:rPr>
              <a:t> &amp; </a:t>
            </a:r>
            <a:r>
              <a:rPr lang="sv-SE" sz="1900" spc="0" dirty="0" err="1">
                <a:solidFill>
                  <a:srgbClr val="594D4D"/>
                </a:solidFill>
                <a:latin typeface="Söhne" panose="020B0503030202060203"/>
              </a:rPr>
              <a:t>Education</a:t>
            </a:r>
            <a:br>
              <a:rPr lang="sv-SE" sz="1900" spc="0" dirty="0">
                <a:solidFill>
                  <a:srgbClr val="594D4D"/>
                </a:solidFill>
                <a:latin typeface="Söhne" panose="020B0503030202060203"/>
              </a:rPr>
            </a:br>
            <a:r>
              <a:rPr lang="en-US" sz="1900" spc="0" dirty="0">
                <a:solidFill>
                  <a:srgbClr val="594D4D"/>
                </a:solidFill>
                <a:latin typeface="Söhne" panose="020B0503030202060203"/>
                <a:ea typeface="Times New Roman" panose="02020603050405020304" pitchFamily="18" charset="0"/>
                <a:cs typeface="Calibri" panose="020F0502020204030204" pitchFamily="34" charset="0"/>
              </a:rPr>
              <a:t>Training session of </a:t>
            </a:r>
            <a:r>
              <a:rPr lang="en-US" sz="1900" spc="0" dirty="0" err="1">
                <a:solidFill>
                  <a:srgbClr val="594D4D"/>
                </a:solidFill>
                <a:latin typeface="Söhne" panose="020B0503030202060203"/>
                <a:ea typeface="Times New Roman" panose="02020603050405020304" pitchFamily="18" charset="0"/>
                <a:cs typeface="Calibri" panose="020F0502020204030204" pitchFamily="34" charset="0"/>
              </a:rPr>
              <a:t>Whistlelink</a:t>
            </a:r>
            <a:r>
              <a:rPr lang="en-US" sz="1900" spc="0" dirty="0">
                <a:solidFill>
                  <a:srgbClr val="594D4D"/>
                </a:solidFill>
                <a:latin typeface="Söhne" panose="020B0503030202060203"/>
                <a:ea typeface="Times New Roman" panose="02020603050405020304" pitchFamily="18" charset="0"/>
                <a:cs typeface="Calibri" panose="020F0502020204030204" pitchFamily="34" charset="0"/>
              </a:rPr>
              <a:t> platform: Case Management</a:t>
            </a:r>
            <a:endParaRPr lang="en-US" sz="1900" i="1" spc="0" dirty="0">
              <a:solidFill>
                <a:srgbClr val="594D4D"/>
              </a:solidFill>
              <a:latin typeface="Söhne" panose="020B05030302020602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OUR SOLUTION</a:t>
            </a:r>
          </a:p>
        </p:txBody>
      </p:sp>
    </p:spTree>
    <p:extLst>
      <p:ext uri="{BB962C8B-B14F-4D97-AF65-F5344CB8AC3E}">
        <p14:creationId xmlns:p14="http://schemas.microsoft.com/office/powerpoint/2010/main" val="22852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28518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842" y="2800138"/>
            <a:ext cx="10515600" cy="1326995"/>
          </a:xfrm>
        </p:spPr>
        <p:txBody>
          <a:bodyPr>
            <a:normAutofit/>
          </a:bodyPr>
          <a:lstStyle/>
          <a:p>
            <a:r>
              <a:rPr lang="sv-SE" sz="7200" dirty="0" err="1">
                <a:solidFill>
                  <a:schemeClr val="bg1"/>
                </a:solidFill>
              </a:rPr>
              <a:t>About</a:t>
            </a:r>
            <a:r>
              <a:rPr lang="sv-SE" sz="7200" dirty="0">
                <a:solidFill>
                  <a:schemeClr val="bg1"/>
                </a:solidFill>
              </a:rPr>
              <a:t> </a:t>
            </a:r>
            <a:r>
              <a:rPr lang="sv-SE" sz="7200" dirty="0" err="1">
                <a:solidFill>
                  <a:schemeClr val="bg1"/>
                </a:solidFill>
              </a:rPr>
              <a:t>us</a:t>
            </a:r>
            <a:endParaRPr lang="sv-SE" sz="7200" dirty="0">
              <a:solidFill>
                <a:schemeClr val="bg1"/>
              </a:solidFill>
            </a:endParaRP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394339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WHISTLEBLOWING SOLUTIONS AB</a:t>
            </a:r>
          </a:p>
        </p:txBody>
      </p:sp>
    </p:spTree>
    <p:extLst>
      <p:ext uri="{BB962C8B-B14F-4D97-AF65-F5344CB8AC3E}">
        <p14:creationId xmlns:p14="http://schemas.microsoft.com/office/powerpoint/2010/main" val="42880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-28779" y="0"/>
            <a:ext cx="122207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5F5D67D-C1E8-5A48-8248-C6D2DE7420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4330211" y="1869472"/>
            <a:ext cx="21948018" cy="4015605"/>
          </a:xfrm>
          <a:prstGeom prst="rect">
            <a:avLst/>
          </a:prstGeom>
        </p:spPr>
      </p:pic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817418" y="2587248"/>
            <a:ext cx="10792692" cy="2780805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Underrubrik 2">
            <a:extLst>
              <a:ext uri="{FF2B5EF4-FFF2-40B4-BE49-F238E27FC236}">
                <a16:creationId xmlns:a16="http://schemas.microsoft.com/office/drawing/2014/main" id="{A26573F4-47A7-E043-9AF2-DC7D6CBD1A2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6245" y="759339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ABOUT US</a:t>
            </a:r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04964" y="3446519"/>
            <a:ext cx="2872628" cy="1339457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600" spc="0" dirty="0" err="1">
                <a:solidFill>
                  <a:srgbClr val="594D4D"/>
                </a:solidFill>
              </a:rPr>
              <a:t>Founded</a:t>
            </a:r>
            <a:r>
              <a:rPr lang="sv-SE" sz="1600" spc="0" dirty="0">
                <a:solidFill>
                  <a:srgbClr val="594D4D"/>
                </a:solidFill>
              </a:rPr>
              <a:t> in Sweden and </a:t>
            </a:r>
            <a:r>
              <a:rPr lang="sv-SE" sz="1600" spc="0" dirty="0" err="1">
                <a:solidFill>
                  <a:srgbClr val="594D4D"/>
                </a:solidFill>
              </a:rPr>
              <a:t>have</a:t>
            </a:r>
            <a:r>
              <a:rPr lang="sv-SE" sz="1600" spc="0" dirty="0">
                <a:solidFill>
                  <a:srgbClr val="594D4D"/>
                </a:solidFill>
              </a:rPr>
              <a:t> </a:t>
            </a:r>
            <a:r>
              <a:rPr lang="sv-SE" sz="1600" spc="0" dirty="0" err="1">
                <a:solidFill>
                  <a:srgbClr val="594D4D"/>
                </a:solidFill>
              </a:rPr>
              <a:t>delivered</a:t>
            </a:r>
            <a:r>
              <a:rPr lang="sv-SE" sz="1600" spc="0" dirty="0">
                <a:solidFill>
                  <a:srgbClr val="594D4D"/>
                </a:solidFill>
              </a:rPr>
              <a:t> </a:t>
            </a:r>
            <a:r>
              <a:rPr lang="sv-SE" sz="1600" spc="0" dirty="0" err="1">
                <a:solidFill>
                  <a:srgbClr val="594D4D"/>
                </a:solidFill>
              </a:rPr>
              <a:t>whistleblower</a:t>
            </a:r>
            <a:r>
              <a:rPr lang="sv-SE" sz="1600" spc="0" dirty="0">
                <a:solidFill>
                  <a:srgbClr val="594D4D"/>
                </a:solidFill>
              </a:rPr>
              <a:t> solutions for 10 </a:t>
            </a:r>
            <a:r>
              <a:rPr lang="sv-SE" sz="1600" spc="0" dirty="0" err="1">
                <a:solidFill>
                  <a:srgbClr val="594D4D"/>
                </a:solidFill>
              </a:rPr>
              <a:t>years</a:t>
            </a:r>
            <a:r>
              <a:rPr lang="sv-SE" sz="1600" spc="0" dirty="0">
                <a:solidFill>
                  <a:srgbClr val="594D4D"/>
                </a:solidFill>
              </a:rPr>
              <a:t>.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6245" y="1129558"/>
            <a:ext cx="10515600" cy="699008"/>
          </a:xfrm>
        </p:spPr>
        <p:txBody>
          <a:bodyPr/>
          <a:lstStyle/>
          <a:p>
            <a:r>
              <a:rPr lang="sv-SE" err="1">
                <a:solidFill>
                  <a:schemeClr val="bg1"/>
                </a:solidFill>
              </a:rPr>
              <a:t>Knowledge</a:t>
            </a:r>
            <a:r>
              <a:rPr lang="sv-SE">
                <a:solidFill>
                  <a:schemeClr val="bg1"/>
                </a:solidFill>
              </a:rPr>
              <a:t> &amp; </a:t>
            </a:r>
            <a:r>
              <a:rPr lang="sv-SE" err="1">
                <a:solidFill>
                  <a:schemeClr val="bg1"/>
                </a:solidFill>
              </a:rPr>
              <a:t>Experience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04F2D9CD-8A27-E348-8011-AC052B2F148B}"/>
              </a:ext>
            </a:extLst>
          </p:cNvPr>
          <p:cNvSpPr txBox="1">
            <a:spLocks/>
          </p:cNvSpPr>
          <p:nvPr/>
        </p:nvSpPr>
        <p:spPr>
          <a:xfrm>
            <a:off x="4499245" y="3446520"/>
            <a:ext cx="3375792" cy="1600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>
                <a:solidFill>
                  <a:srgbClr val="594D4D"/>
                </a:solidFill>
              </a:rPr>
              <a:t>European</a:t>
            </a:r>
            <a:r>
              <a:rPr lang="sv-SE" sz="1600" dirty="0">
                <a:solidFill>
                  <a:srgbClr val="594D4D"/>
                </a:solidFill>
              </a:rPr>
              <a:t> </a:t>
            </a:r>
            <a:r>
              <a:rPr lang="sv-SE" sz="1600" dirty="0" err="1">
                <a:solidFill>
                  <a:srgbClr val="594D4D"/>
                </a:solidFill>
              </a:rPr>
              <a:t>client</a:t>
            </a:r>
            <a:r>
              <a:rPr lang="sv-SE" sz="1600" dirty="0">
                <a:solidFill>
                  <a:srgbClr val="594D4D"/>
                </a:solidFill>
              </a:rPr>
              <a:t> </a:t>
            </a:r>
            <a:r>
              <a:rPr lang="sv-SE" sz="1600" dirty="0" err="1">
                <a:solidFill>
                  <a:srgbClr val="594D4D"/>
                </a:solidFill>
              </a:rPr>
              <a:t>base</a:t>
            </a:r>
            <a:r>
              <a:rPr lang="sv-SE" sz="1600" dirty="0">
                <a:solidFill>
                  <a:srgbClr val="594D4D"/>
                </a:solidFill>
              </a:rPr>
              <a:t>, </a:t>
            </a:r>
            <a:r>
              <a:rPr lang="sv-SE" sz="1600" dirty="0" err="1">
                <a:solidFill>
                  <a:srgbClr val="594D4D"/>
                </a:solidFill>
              </a:rPr>
              <a:t>with</a:t>
            </a:r>
            <a:r>
              <a:rPr lang="sv-SE" sz="1600" dirty="0">
                <a:solidFill>
                  <a:srgbClr val="594D4D"/>
                </a:solidFill>
              </a:rPr>
              <a:t> </a:t>
            </a:r>
            <a:r>
              <a:rPr lang="sv-SE" sz="1600" dirty="0" err="1">
                <a:solidFill>
                  <a:srgbClr val="594D4D"/>
                </a:solidFill>
              </a:rPr>
              <a:t>clients</a:t>
            </a:r>
            <a:r>
              <a:rPr lang="sv-SE" sz="1600" dirty="0">
                <a:solidFill>
                  <a:srgbClr val="594D4D"/>
                </a:solidFill>
              </a:rPr>
              <a:t> </a:t>
            </a:r>
            <a:r>
              <a:rPr lang="sv-SE" sz="1600" dirty="0" err="1">
                <a:solidFill>
                  <a:srgbClr val="594D4D"/>
                </a:solidFill>
              </a:rPr>
              <a:t>of</a:t>
            </a:r>
            <a:r>
              <a:rPr lang="sv-SE" sz="1600" dirty="0">
                <a:solidFill>
                  <a:srgbClr val="594D4D"/>
                </a:solidFill>
              </a:rPr>
              <a:t> all </a:t>
            </a:r>
            <a:r>
              <a:rPr lang="sv-SE" sz="1600" dirty="0" err="1">
                <a:solidFill>
                  <a:srgbClr val="594D4D"/>
                </a:solidFill>
              </a:rPr>
              <a:t>sizes</a:t>
            </a:r>
            <a:r>
              <a:rPr lang="sv-SE" sz="1600" dirty="0">
                <a:solidFill>
                  <a:srgbClr val="594D4D"/>
                </a:solidFill>
              </a:rPr>
              <a:t> and from all </a:t>
            </a:r>
            <a:r>
              <a:rPr lang="sv-SE" sz="1600" dirty="0" err="1">
                <a:solidFill>
                  <a:srgbClr val="594D4D"/>
                </a:solidFill>
              </a:rPr>
              <a:t>industries</a:t>
            </a:r>
            <a:r>
              <a:rPr lang="sv-SE" sz="1600" dirty="0">
                <a:solidFill>
                  <a:srgbClr val="594D4D"/>
                </a:solidFill>
              </a:rPr>
              <a:t>, </a:t>
            </a:r>
            <a:r>
              <a:rPr lang="sv-SE" sz="1600" dirty="0" err="1">
                <a:solidFill>
                  <a:srgbClr val="594D4D"/>
                </a:solidFill>
              </a:rPr>
              <a:t>incl</a:t>
            </a:r>
            <a:r>
              <a:rPr lang="sv-SE" sz="1600" dirty="0">
                <a:solidFill>
                  <a:srgbClr val="594D4D"/>
                </a:solidFill>
              </a:rPr>
              <a:t> public </a:t>
            </a:r>
            <a:r>
              <a:rPr lang="sv-SE" sz="1600" dirty="0" err="1">
                <a:solidFill>
                  <a:srgbClr val="594D4D"/>
                </a:solidFill>
              </a:rPr>
              <a:t>bodies</a:t>
            </a:r>
            <a:r>
              <a:rPr lang="sv-SE" sz="1600" dirty="0">
                <a:solidFill>
                  <a:srgbClr val="594D4D"/>
                </a:solidFill>
              </a:rPr>
              <a:t>.</a:t>
            </a:r>
            <a:endParaRPr lang="sv-SE" sz="1600" dirty="0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BE936392-979B-4D4E-8B4B-15A7126D138C}"/>
              </a:ext>
            </a:extLst>
          </p:cNvPr>
          <p:cNvSpPr txBox="1">
            <a:spLocks/>
          </p:cNvSpPr>
          <p:nvPr/>
        </p:nvSpPr>
        <p:spPr>
          <a:xfrm>
            <a:off x="7956850" y="3446519"/>
            <a:ext cx="3533157" cy="14613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/>
              <a:t>Strong focus on IT </a:t>
            </a:r>
            <a:r>
              <a:rPr lang="sv-SE" sz="1600" dirty="0" err="1"/>
              <a:t>Security</a:t>
            </a:r>
            <a:r>
              <a:rPr lang="sv-SE" sz="1600" dirty="0"/>
              <a:t>; ISO 27001 </a:t>
            </a:r>
            <a:r>
              <a:rPr lang="sv-SE" sz="1600" dirty="0" err="1"/>
              <a:t>certified</a:t>
            </a:r>
            <a:r>
              <a:rPr lang="sv-SE" sz="1600" dirty="0"/>
              <a:t>, GDPR </a:t>
            </a:r>
            <a:r>
              <a:rPr lang="sv-SE" sz="1600" dirty="0" err="1"/>
              <a:t>compliant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hosting</a:t>
            </a:r>
            <a:r>
              <a:rPr lang="sv-SE" sz="1600" dirty="0"/>
              <a:t> in </a:t>
            </a:r>
            <a:r>
              <a:rPr lang="sv-SE" sz="1600" dirty="0" err="1"/>
              <a:t>Europe</a:t>
            </a:r>
            <a:r>
              <a:rPr lang="sv-SE" sz="1600" dirty="0"/>
              <a:t>. 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FE6AC3-2A84-B086-AC27-99C1FDD4A77C}"/>
              </a:ext>
            </a:extLst>
          </p:cNvPr>
          <p:cNvSpPr/>
          <p:nvPr/>
        </p:nvSpPr>
        <p:spPr>
          <a:xfrm>
            <a:off x="1398305" y="3234473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3F33892-21CF-54B7-0BC9-07221B02C71E}"/>
              </a:ext>
            </a:extLst>
          </p:cNvPr>
          <p:cNvSpPr/>
          <p:nvPr/>
        </p:nvSpPr>
        <p:spPr>
          <a:xfrm>
            <a:off x="4617886" y="3234473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2B04A7A-6A1A-0435-2466-755DFE1C8972}"/>
              </a:ext>
            </a:extLst>
          </p:cNvPr>
          <p:cNvSpPr/>
          <p:nvPr/>
        </p:nvSpPr>
        <p:spPr>
          <a:xfrm>
            <a:off x="8039329" y="3234473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Underrubrik 2">
            <a:extLst>
              <a:ext uri="{FF2B5EF4-FFF2-40B4-BE49-F238E27FC236}">
                <a16:creationId xmlns:a16="http://schemas.microsoft.com/office/drawing/2014/main" id="{A26573F4-47A7-E043-9AF2-DC7D6CBD1A2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97106"/>
            <a:ext cx="10515600" cy="329313"/>
          </a:xfrm>
        </p:spPr>
        <p:txBody>
          <a:bodyPr/>
          <a:lstStyle/>
          <a:p>
            <a:r>
              <a:rPr lang="sv-SE" dirty="0"/>
              <a:t>WHY US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867325"/>
            <a:ext cx="10515600" cy="699008"/>
          </a:xfrm>
        </p:spPr>
        <p:txBody>
          <a:bodyPr/>
          <a:lstStyle/>
          <a:p>
            <a:r>
              <a:rPr lang="sv-SE" err="1"/>
              <a:t>Selection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clients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9FAF5B-03E7-1E4A-84A1-3587EC03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97" y="3094916"/>
            <a:ext cx="634532" cy="69862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B457512-7870-5844-B126-803421EAF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5" y="2320150"/>
            <a:ext cx="2006600" cy="151099"/>
          </a:xfrm>
          <a:prstGeom prst="rect">
            <a:avLst/>
          </a:prstGeom>
        </p:spPr>
      </p:pic>
      <p:pic>
        <p:nvPicPr>
          <p:cNvPr id="14" name="Bildobjekt 1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205D9C2-3CCD-1648-A0EE-130FCC72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461" y="3390498"/>
            <a:ext cx="1549121" cy="195324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25504A58-CB2B-004E-9EC6-3F73EE092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058" y="4073801"/>
            <a:ext cx="649181" cy="947274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E4291F5F-798D-BA41-8F60-2BC0FF8C6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436" y="4251043"/>
            <a:ext cx="1315734" cy="609256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6749751-4EBE-744B-9590-168524EDE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325" y="3319328"/>
            <a:ext cx="1644465" cy="266494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23DF1A8-DDB2-C848-AB09-677956560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2561" y="2095501"/>
            <a:ext cx="783313" cy="53891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0904B773-E884-3C4F-8F2C-0F26582EE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8662" y="3340834"/>
            <a:ext cx="1884636" cy="25085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4182252D-C1A2-434D-B4F6-039EF8A69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4164" y="5384680"/>
            <a:ext cx="1370626" cy="629947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7745E23C-64AE-CF47-B841-08CA57C703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8469" y="5273687"/>
            <a:ext cx="1671421" cy="95271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9725F40B-EC41-0C45-B764-F280D6F11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5654" y="4265443"/>
            <a:ext cx="1390652" cy="673557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4868FEB6-3376-4C4A-90FC-9EEB52F432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59271" y="4352892"/>
            <a:ext cx="1189900" cy="469858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A0274CCD-F1B4-B84C-B3EC-E997204888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6609" y="5384680"/>
            <a:ext cx="975224" cy="619337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6FD8D74A-13F8-6F43-BDAA-81851BD0F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64861" y="5473868"/>
            <a:ext cx="1189900" cy="440963"/>
          </a:xfrm>
          <a:prstGeom prst="rect">
            <a:avLst/>
          </a:prstGeom>
        </p:spPr>
      </p:pic>
      <p:pic>
        <p:nvPicPr>
          <p:cNvPr id="27" name="Picture 4" descr="Download Cyber Threat &amp;amp; Capability Darktrace - Full Size PNG Image - PNGkit">
            <a:extLst>
              <a:ext uri="{FF2B5EF4-FFF2-40B4-BE49-F238E27FC236}">
                <a16:creationId xmlns:a16="http://schemas.microsoft.com/office/drawing/2014/main" id="{D4F54737-38A8-9846-8AF7-D536F2FA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06" y="2051612"/>
            <a:ext cx="2059836" cy="5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ECIJA | the law firm of choice in TMT">
            <a:extLst>
              <a:ext uri="{FF2B5EF4-FFF2-40B4-BE49-F238E27FC236}">
                <a16:creationId xmlns:a16="http://schemas.microsoft.com/office/drawing/2014/main" id="{A126B989-389D-CE45-9CA8-18F43195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30" y="2017863"/>
            <a:ext cx="1755552" cy="6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Rak 30">
            <a:extLst>
              <a:ext uri="{FF2B5EF4-FFF2-40B4-BE49-F238E27FC236}">
                <a16:creationId xmlns:a16="http://schemas.microsoft.com/office/drawing/2014/main" id="{EEFD56D7-4314-BC4D-A214-50AE07E6ACAA}"/>
              </a:ext>
            </a:extLst>
          </p:cNvPr>
          <p:cNvCxnSpPr>
            <a:cxnSpLocks/>
          </p:cNvCxnSpPr>
          <p:nvPr/>
        </p:nvCxnSpPr>
        <p:spPr>
          <a:xfrm>
            <a:off x="838200" y="2887288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9C2F93BD-427A-B74D-879B-01E1080B99B0}"/>
              </a:ext>
            </a:extLst>
          </p:cNvPr>
          <p:cNvCxnSpPr>
            <a:cxnSpLocks/>
          </p:cNvCxnSpPr>
          <p:nvPr/>
        </p:nvCxnSpPr>
        <p:spPr>
          <a:xfrm>
            <a:off x="838200" y="39956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32">
            <a:extLst>
              <a:ext uri="{FF2B5EF4-FFF2-40B4-BE49-F238E27FC236}">
                <a16:creationId xmlns:a16="http://schemas.microsoft.com/office/drawing/2014/main" id="{EAE84AC6-C1D8-D14F-AEC2-1E7D5E89F099}"/>
              </a:ext>
            </a:extLst>
          </p:cNvPr>
          <p:cNvCxnSpPr>
            <a:cxnSpLocks/>
          </p:cNvCxnSpPr>
          <p:nvPr/>
        </p:nvCxnSpPr>
        <p:spPr>
          <a:xfrm>
            <a:off x="838200" y="51132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28518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861" y="2758575"/>
            <a:ext cx="10515600" cy="1326995"/>
          </a:xfrm>
        </p:spPr>
        <p:txBody>
          <a:bodyPr>
            <a:normAutofit/>
          </a:bodyPr>
          <a:lstStyle/>
          <a:p>
            <a:r>
              <a:rPr lang="sv-SE" sz="7200" dirty="0">
                <a:solidFill>
                  <a:schemeClr val="bg1"/>
                </a:solidFill>
              </a:rPr>
              <a:t>Appendix</a:t>
            </a: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52861" y="2352776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OUR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13940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300B26D-F0F2-3AC3-4365-34ACE2AFB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8B69AD5-79D6-4E4A-A035-9E53EEA0FD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587" y="3234750"/>
            <a:ext cx="2916065" cy="928769"/>
          </a:xfrm>
        </p:spPr>
        <p:txBody>
          <a:bodyPr>
            <a:noAutofit/>
          </a:bodyPr>
          <a:lstStyle/>
          <a:p>
            <a:pPr algn="l"/>
            <a:r>
              <a:rPr lang="sv-SE" sz="3200" dirty="0" err="1">
                <a:solidFill>
                  <a:schemeClr val="tx1"/>
                </a:solidFill>
              </a:rPr>
              <a:t>Overview</a:t>
            </a:r>
            <a:r>
              <a:rPr lang="sv-SE" sz="3200" dirty="0">
                <a:solidFill>
                  <a:schemeClr val="tx1"/>
                </a:solidFill>
              </a:rPr>
              <a:t> for </a:t>
            </a:r>
            <a:br>
              <a:rPr lang="sv-SE" sz="3200" dirty="0">
                <a:solidFill>
                  <a:schemeClr val="tx1"/>
                </a:solidFill>
              </a:rPr>
            </a:br>
            <a:r>
              <a:rPr lang="sv-SE" sz="3200" dirty="0">
                <a:solidFill>
                  <a:schemeClr val="tx1"/>
                </a:solidFill>
              </a:rPr>
              <a:t>all </a:t>
            </a:r>
            <a:r>
              <a:rPr lang="sv-SE" sz="3200" dirty="0" err="1">
                <a:solidFill>
                  <a:schemeClr val="tx1"/>
                </a:solidFill>
              </a:rPr>
              <a:t>cases</a:t>
            </a:r>
            <a:endParaRPr lang="sv-SE" sz="3200" dirty="0">
              <a:solidFill>
                <a:schemeClr val="tx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2A5BB07-A7EF-7641-9DEE-EDB94793DA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587" y="2814869"/>
            <a:ext cx="2704981" cy="329313"/>
          </a:xfrm>
        </p:spPr>
        <p:txBody>
          <a:bodyPr/>
          <a:lstStyle/>
          <a:p>
            <a:pPr algn="l"/>
            <a:r>
              <a:rPr lang="sv-SE" dirty="0"/>
              <a:t>OUR USER INTERFACE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87E338B-2CC1-4D47-967B-2ED8318A3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" t="72" r="1163" b="6128"/>
          <a:stretch/>
        </p:blipFill>
        <p:spPr>
          <a:xfrm>
            <a:off x="3704748" y="894860"/>
            <a:ext cx="7642521" cy="5068280"/>
          </a:xfrm>
          <a:prstGeom prst="roundRect">
            <a:avLst>
              <a:gd name="adj" fmla="val 2173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outerShdw blurRad="609600" dist="393700" dir="5400000" sx="102000" sy="102000" algn="t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1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E8D3472-E22A-8693-D031-5EE904BC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8B69AD5-79D6-4E4A-A035-9E53EEA0FD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587" y="3144811"/>
            <a:ext cx="2996449" cy="928769"/>
          </a:xfrm>
        </p:spPr>
        <p:txBody>
          <a:bodyPr>
            <a:noAutofit/>
          </a:bodyPr>
          <a:lstStyle/>
          <a:p>
            <a:pPr algn="l"/>
            <a:r>
              <a:rPr lang="sv-SE" sz="3200" dirty="0" err="1">
                <a:solidFill>
                  <a:schemeClr val="tx1"/>
                </a:solidFill>
              </a:rPr>
              <a:t>Statistics</a:t>
            </a:r>
            <a:r>
              <a:rPr lang="sv-SE" sz="3200" dirty="0">
                <a:solidFill>
                  <a:schemeClr val="tx1"/>
                </a:solidFill>
              </a:rPr>
              <a:t> in </a:t>
            </a:r>
            <a:r>
              <a:rPr lang="sv-SE" sz="3200" dirty="0" err="1">
                <a:solidFill>
                  <a:schemeClr val="tx1"/>
                </a:solidFill>
              </a:rPr>
              <a:t>infographics</a:t>
            </a:r>
            <a:endParaRPr lang="sv-SE" sz="3200" dirty="0">
              <a:solidFill>
                <a:schemeClr val="tx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2A5BB07-A7EF-7641-9DEE-EDB94793DA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587" y="2724930"/>
            <a:ext cx="2704981" cy="329313"/>
          </a:xfrm>
        </p:spPr>
        <p:txBody>
          <a:bodyPr/>
          <a:lstStyle/>
          <a:p>
            <a:pPr algn="l"/>
            <a:r>
              <a:rPr lang="sv-SE" dirty="0"/>
              <a:t>OUR USER INTERFACE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13CF322-290E-E647-8F43-860FD1396D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9587" y="4232143"/>
            <a:ext cx="2704980" cy="441897"/>
          </a:xfrm>
        </p:spPr>
        <p:txBody>
          <a:bodyPr anchor="t"/>
          <a:lstStyle/>
          <a:p>
            <a:pPr algn="l"/>
            <a:r>
              <a:rPr lang="sv-SE" spc="0" dirty="0">
                <a:solidFill>
                  <a:schemeClr val="tx1"/>
                </a:solidFill>
              </a:rPr>
              <a:t>By </a:t>
            </a:r>
            <a:r>
              <a:rPr lang="sv-SE" spc="0" dirty="0" err="1">
                <a:solidFill>
                  <a:schemeClr val="tx1"/>
                </a:solidFill>
              </a:rPr>
              <a:t>category</a:t>
            </a:r>
            <a:r>
              <a:rPr lang="sv-SE" spc="0" dirty="0">
                <a:solidFill>
                  <a:schemeClr val="tx1"/>
                </a:solidFill>
              </a:rPr>
              <a:t> and per </a:t>
            </a:r>
            <a:r>
              <a:rPr lang="sv-SE" spc="0" dirty="0" err="1">
                <a:solidFill>
                  <a:schemeClr val="tx1"/>
                </a:solidFill>
              </a:rPr>
              <a:t>month</a:t>
            </a:r>
            <a:endParaRPr lang="sv-SE" spc="0" dirty="0">
              <a:solidFill>
                <a:schemeClr val="tx1"/>
              </a:solidFill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84D039C7-B9D0-9640-9623-D43A7C8F3FB6}"/>
              </a:ext>
            </a:extLst>
          </p:cNvPr>
          <p:cNvGrpSpPr/>
          <p:nvPr/>
        </p:nvGrpSpPr>
        <p:grpSpPr>
          <a:xfrm>
            <a:off x="3854853" y="508155"/>
            <a:ext cx="7329473" cy="5384122"/>
            <a:chOff x="3459113" y="415787"/>
            <a:chExt cx="8097011" cy="5947944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9FAB75C7-ECC9-7047-9887-B5BB559C7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088" r="8088"/>
            <a:stretch/>
          </p:blipFill>
          <p:spPr>
            <a:xfrm>
              <a:off x="3459113" y="2520429"/>
              <a:ext cx="6460018" cy="3843302"/>
            </a:xfrm>
            <a:prstGeom prst="roundRect">
              <a:avLst>
                <a:gd name="adj" fmla="val 2751"/>
              </a:avLst>
            </a:prstGeom>
            <a:solidFill>
              <a:srgbClr val="FFFFFF">
                <a:shade val="85000"/>
              </a:srgbClr>
            </a:solidFill>
            <a:ln w="22225">
              <a:solidFill>
                <a:schemeClr val="bg2"/>
              </a:solidFill>
            </a:ln>
            <a:effectLst>
              <a:outerShdw blurRad="609600" dist="393700" dir="5400000" sx="102000" sy="102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02CF52DB-0DEC-7C49-8543-A21F5A6BD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59" t="9671" r="3277"/>
            <a:stretch/>
          </p:blipFill>
          <p:spPr>
            <a:xfrm>
              <a:off x="5265681" y="415787"/>
              <a:ext cx="6290443" cy="4546189"/>
            </a:xfrm>
            <a:prstGeom prst="roundRect">
              <a:avLst>
                <a:gd name="adj" fmla="val 3077"/>
              </a:avLst>
            </a:prstGeom>
            <a:solidFill>
              <a:srgbClr val="FFFFFF">
                <a:shade val="85000"/>
              </a:srgbClr>
            </a:solidFill>
            <a:ln w="22225">
              <a:solidFill>
                <a:schemeClr val="bg2"/>
              </a:solidFill>
            </a:ln>
            <a:effectLst>
              <a:outerShdw blurRad="609600" dist="393700" dir="5400000" sx="102000" sy="102000" algn="t" rotWithShape="0">
                <a:prstClr val="black">
                  <a:alpha val="28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2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520315" y="1316694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858832"/>
            <a:ext cx="10515600" cy="1326995"/>
          </a:xfrm>
        </p:spPr>
        <p:txBody>
          <a:bodyPr>
            <a:normAutofit/>
          </a:bodyPr>
          <a:lstStyle/>
          <a:p>
            <a:r>
              <a:rPr lang="sv-SE" sz="7200" dirty="0" err="1">
                <a:solidFill>
                  <a:schemeClr val="bg1"/>
                </a:solidFill>
              </a:rPr>
              <a:t>Thank</a:t>
            </a:r>
            <a:r>
              <a:rPr lang="sv-SE" sz="7200" dirty="0">
                <a:solidFill>
                  <a:schemeClr val="bg1"/>
                </a:solidFill>
              </a:rPr>
              <a:t> </a:t>
            </a:r>
            <a:r>
              <a:rPr lang="sv-SE" sz="7200" dirty="0" err="1">
                <a:solidFill>
                  <a:schemeClr val="bg1"/>
                </a:solidFill>
              </a:rPr>
              <a:t>you</a:t>
            </a:r>
            <a:endParaRPr lang="sv-SE" sz="7200" dirty="0">
              <a:solidFill>
                <a:schemeClr val="bg1"/>
              </a:solidFill>
            </a:endParaRP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453033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WHISTLELINK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7A3D38AA-7AED-0B4F-BE58-2E383CF7C9FF}"/>
              </a:ext>
            </a:extLst>
          </p:cNvPr>
          <p:cNvSpPr txBox="1">
            <a:spLocks/>
          </p:cNvSpPr>
          <p:nvPr/>
        </p:nvSpPr>
        <p:spPr>
          <a:xfrm>
            <a:off x="838200" y="4185827"/>
            <a:ext cx="10515600" cy="19901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b="0" i="0" kern="1200" cap="all" spc="12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cap="none" spc="150" dirty="0" err="1"/>
              <a:t>Name</a:t>
            </a:r>
            <a:r>
              <a:rPr lang="sv-SE" cap="none" spc="150" dirty="0"/>
              <a:t> </a:t>
            </a:r>
          </a:p>
          <a:p>
            <a:pPr>
              <a:lnSpc>
                <a:spcPct val="100000"/>
              </a:lnSpc>
            </a:pPr>
            <a:r>
              <a:rPr lang="sv-SE" cap="none" spc="150" dirty="0" err="1"/>
              <a:t>name@whistlelink.com</a:t>
            </a:r>
            <a:endParaRPr lang="sv-SE" cap="none" spc="150" dirty="0"/>
          </a:p>
          <a:p>
            <a:pPr>
              <a:lnSpc>
                <a:spcPct val="100000"/>
              </a:lnSpc>
            </a:pPr>
            <a:r>
              <a:rPr lang="sv-SE" cap="none" spc="150" dirty="0"/>
              <a:t>+34 683 530 248</a:t>
            </a:r>
          </a:p>
        </p:txBody>
      </p:sp>
    </p:spTree>
    <p:extLst>
      <p:ext uri="{BB962C8B-B14F-4D97-AF65-F5344CB8AC3E}">
        <p14:creationId xmlns:p14="http://schemas.microsoft.com/office/powerpoint/2010/main" val="26432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BE3BA8BD-6326-E04F-80DC-81E3BBF37FC9}"/>
              </a:ext>
            </a:extLst>
          </p:cNvPr>
          <p:cNvSpPr/>
          <p:nvPr/>
        </p:nvSpPr>
        <p:spPr>
          <a:xfrm>
            <a:off x="0" y="-54708"/>
            <a:ext cx="12330469" cy="691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Bildobjekt 52">
            <a:extLst>
              <a:ext uri="{FF2B5EF4-FFF2-40B4-BE49-F238E27FC236}">
                <a16:creationId xmlns:a16="http://schemas.microsoft.com/office/drawing/2014/main" id="{5D38253B-AF55-B749-852B-B7C3D093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2841240" y="2815389"/>
            <a:ext cx="21948018" cy="3532630"/>
          </a:xfrm>
          <a:prstGeom prst="rect">
            <a:avLst/>
          </a:prstGeom>
        </p:spPr>
      </p:pic>
      <p:sp>
        <p:nvSpPr>
          <p:cNvPr id="37" name="Underrubrik 2">
            <a:extLst>
              <a:ext uri="{FF2B5EF4-FFF2-40B4-BE49-F238E27FC236}">
                <a16:creationId xmlns:a16="http://schemas.microsoft.com/office/drawing/2014/main" id="{D900329A-4394-A04C-8DFA-7E50C8264E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57480"/>
            <a:ext cx="10515600" cy="329313"/>
          </a:xfrm>
        </p:spPr>
        <p:txBody>
          <a:bodyPr>
            <a:normAutofit/>
          </a:bodyPr>
          <a:lstStyle/>
          <a:p>
            <a:r>
              <a:rPr lang="sv-SE" sz="1100" dirty="0">
                <a:solidFill>
                  <a:schemeClr val="bg1"/>
                </a:solidFill>
              </a:rPr>
              <a:t>EU DIRECTIVE </a:t>
            </a:r>
          </a:p>
        </p:txBody>
      </p:sp>
      <p:sp>
        <p:nvSpPr>
          <p:cNvPr id="40" name="Platshållare för text 5">
            <a:extLst>
              <a:ext uri="{FF2B5EF4-FFF2-40B4-BE49-F238E27FC236}">
                <a16:creationId xmlns:a16="http://schemas.microsoft.com/office/drawing/2014/main" id="{B7CBBE3F-FD29-294F-90B3-517006153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89637" y="1723321"/>
            <a:ext cx="8212727" cy="1764539"/>
          </a:xfrm>
        </p:spPr>
        <p:txBody>
          <a:bodyPr anchor="t" anchorCtr="0">
            <a:noAutofit/>
          </a:bodyPr>
          <a:lstStyle/>
          <a:p>
            <a:pPr marL="1270">
              <a:lnSpc>
                <a:spcPct val="100000"/>
              </a:lnSpc>
              <a:spcAft>
                <a:spcPts val="900"/>
              </a:spcAft>
            </a:pPr>
            <a:r>
              <a:rPr lang="sv-SE" sz="1700" dirty="0">
                <a:solidFill>
                  <a:schemeClr val="bg1"/>
                </a:solidFill>
                <a:latin typeface="Söhne Leicht"/>
              </a:rPr>
              <a:t>To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meet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the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requirement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of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the EU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Whistleblower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Directive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, organisations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with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50+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employees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and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municipalities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with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over 10,000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inhabitants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must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implement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secure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and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effective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reporting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channels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.</a:t>
            </a:r>
          </a:p>
          <a:p>
            <a:pPr marL="1270">
              <a:lnSpc>
                <a:spcPct val="100000"/>
              </a:lnSpc>
              <a:spcAft>
                <a:spcPts val="900"/>
              </a:spcAft>
            </a:pP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These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channels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</a:t>
            </a:r>
            <a:r>
              <a:rPr lang="sv-SE" sz="1700" dirty="0" err="1">
                <a:solidFill>
                  <a:schemeClr val="bg1"/>
                </a:solidFill>
                <a:latin typeface="Söhne Leicht"/>
              </a:rPr>
              <a:t>have</a:t>
            </a:r>
            <a:r>
              <a:rPr lang="sv-SE" sz="1700" dirty="0">
                <a:solidFill>
                  <a:schemeClr val="bg1"/>
                </a:solidFill>
                <a:latin typeface="Söhne Leicht"/>
              </a:rPr>
              <a:t> to:</a:t>
            </a:r>
          </a:p>
        </p:txBody>
      </p:sp>
      <p:sp>
        <p:nvSpPr>
          <p:cNvPr id="29" name="Rektangel med rundade hörn 28">
            <a:extLst>
              <a:ext uri="{FF2B5EF4-FFF2-40B4-BE49-F238E27FC236}">
                <a16:creationId xmlns:a16="http://schemas.microsoft.com/office/drawing/2014/main" id="{465AC12C-7A40-271C-7139-DB475CE70521}"/>
              </a:ext>
            </a:extLst>
          </p:cNvPr>
          <p:cNvSpPr/>
          <p:nvPr/>
        </p:nvSpPr>
        <p:spPr>
          <a:xfrm>
            <a:off x="1313868" y="3384745"/>
            <a:ext cx="9564264" cy="2461874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Platshållare för text 5">
            <a:extLst>
              <a:ext uri="{FF2B5EF4-FFF2-40B4-BE49-F238E27FC236}">
                <a16:creationId xmlns:a16="http://schemas.microsoft.com/office/drawing/2014/main" id="{FBB8A8F4-45A0-43F2-C603-34C0A8FB3033}"/>
              </a:ext>
            </a:extLst>
          </p:cNvPr>
          <p:cNvSpPr txBox="1">
            <a:spLocks/>
          </p:cNvSpPr>
          <p:nvPr/>
        </p:nvSpPr>
        <p:spPr>
          <a:xfrm>
            <a:off x="2010773" y="4084496"/>
            <a:ext cx="266925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/>
              <a:t>Be </a:t>
            </a:r>
            <a:r>
              <a:rPr lang="sv-SE" sz="1600" dirty="0" err="1"/>
              <a:t>secure</a:t>
            </a:r>
            <a:endParaRPr lang="sv-SE" sz="1600" dirty="0"/>
          </a:p>
          <a:p>
            <a:pPr marL="0" indent="0">
              <a:buNone/>
            </a:pPr>
            <a:r>
              <a:rPr lang="sv-SE" sz="1600" dirty="0" err="1"/>
              <a:t>Guarantee</a:t>
            </a:r>
            <a:r>
              <a:rPr lang="sv-SE" sz="1600" dirty="0"/>
              <a:t> </a:t>
            </a:r>
            <a:r>
              <a:rPr lang="sv-SE" sz="1600" dirty="0" err="1"/>
              <a:t>anonymity</a:t>
            </a:r>
            <a:endParaRPr lang="sv-SE" sz="1600" dirty="0"/>
          </a:p>
          <a:p>
            <a:pPr marL="0" indent="0">
              <a:buNone/>
            </a:pPr>
            <a:r>
              <a:rPr lang="sv-SE" sz="1600" dirty="0" err="1"/>
              <a:t>Have</a:t>
            </a:r>
            <a:r>
              <a:rPr lang="sv-SE" sz="1600" dirty="0"/>
              <a:t> a </a:t>
            </a:r>
            <a:r>
              <a:rPr lang="sv-SE" sz="1600" dirty="0" err="1"/>
              <a:t>designated</a:t>
            </a:r>
            <a:r>
              <a:rPr lang="sv-SE" sz="1600" dirty="0"/>
              <a:t> </a:t>
            </a:r>
            <a:r>
              <a:rPr lang="sv-SE" sz="1600" dirty="0" err="1"/>
              <a:t>owner</a:t>
            </a:r>
            <a:endParaRPr lang="sv-SE" sz="1600" dirty="0"/>
          </a:p>
        </p:txBody>
      </p:sp>
      <p:sp>
        <p:nvSpPr>
          <p:cNvPr id="32" name="Platshållare för text 5">
            <a:extLst>
              <a:ext uri="{FF2B5EF4-FFF2-40B4-BE49-F238E27FC236}">
                <a16:creationId xmlns:a16="http://schemas.microsoft.com/office/drawing/2014/main" id="{5454AA0D-3418-2A1B-F9CB-8CF17195CA1C}"/>
              </a:ext>
            </a:extLst>
          </p:cNvPr>
          <p:cNvSpPr txBox="1">
            <a:spLocks/>
          </p:cNvSpPr>
          <p:nvPr/>
        </p:nvSpPr>
        <p:spPr>
          <a:xfrm>
            <a:off x="6078420" y="4084496"/>
            <a:ext cx="455823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err="1"/>
              <a:t>Adhere</a:t>
            </a:r>
            <a:r>
              <a:rPr lang="sv-SE" sz="1600"/>
              <a:t> to </a:t>
            </a:r>
            <a:r>
              <a:rPr lang="sv-SE" sz="1600" err="1"/>
              <a:t>timeframes</a:t>
            </a:r>
            <a:endParaRPr lang="sv-SE" sz="1600"/>
          </a:p>
          <a:p>
            <a:pPr marL="0" indent="0">
              <a:buNone/>
            </a:pPr>
            <a:r>
              <a:rPr lang="sv-SE" sz="1600" err="1"/>
              <a:t>Meet</a:t>
            </a:r>
            <a:r>
              <a:rPr lang="sv-SE" sz="1600"/>
              <a:t> GDPR </a:t>
            </a:r>
            <a:r>
              <a:rPr lang="sv-SE" sz="1600" err="1"/>
              <a:t>guidelines</a:t>
            </a:r>
            <a:endParaRPr lang="sv-SE" sz="1600"/>
          </a:p>
          <a:p>
            <a:pPr marL="0" indent="0">
              <a:buNone/>
            </a:pPr>
            <a:r>
              <a:rPr lang="sv-SE" sz="1600" err="1"/>
              <a:t>Allow</a:t>
            </a:r>
            <a:r>
              <a:rPr lang="sv-SE" sz="1600"/>
              <a:t> </a:t>
            </a:r>
            <a:r>
              <a:rPr lang="sv-SE" sz="1600" err="1"/>
              <a:t>written</a:t>
            </a:r>
            <a:r>
              <a:rPr lang="sv-SE" sz="1600"/>
              <a:t> and/or verbal </a:t>
            </a:r>
            <a:r>
              <a:rPr lang="sv-SE" sz="1600" err="1"/>
              <a:t>reports</a:t>
            </a:r>
            <a:endParaRPr lang="sv-SE" sz="160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2A44E72-A229-5A2C-9BA1-95DF5E029EDE}"/>
              </a:ext>
            </a:extLst>
          </p:cNvPr>
          <p:cNvSpPr/>
          <p:nvPr/>
        </p:nvSpPr>
        <p:spPr>
          <a:xfrm>
            <a:off x="2137773" y="380894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55E48B84-3589-816B-1632-AAF90F51915F}"/>
              </a:ext>
            </a:extLst>
          </p:cNvPr>
          <p:cNvSpPr/>
          <p:nvPr/>
        </p:nvSpPr>
        <p:spPr>
          <a:xfrm>
            <a:off x="6160899" y="380894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18CBC74-8A4D-DE3A-7D26-5480C79E495E}"/>
              </a:ext>
            </a:extLst>
          </p:cNvPr>
          <p:cNvSpPr txBox="1">
            <a:spLocks/>
          </p:cNvSpPr>
          <p:nvPr/>
        </p:nvSpPr>
        <p:spPr>
          <a:xfrm>
            <a:off x="838200" y="889204"/>
            <a:ext cx="10515600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>
                <a:solidFill>
                  <a:schemeClr val="bg1"/>
                </a:solidFill>
              </a:rPr>
              <a:t>EU </a:t>
            </a:r>
            <a:r>
              <a:rPr lang="sv-SE" sz="4200" dirty="0" err="1">
                <a:solidFill>
                  <a:schemeClr val="bg1"/>
                </a:solidFill>
              </a:rPr>
              <a:t>requires</a:t>
            </a:r>
            <a:r>
              <a:rPr lang="sv-SE" sz="4200" dirty="0">
                <a:solidFill>
                  <a:schemeClr val="bg1"/>
                </a:solidFill>
              </a:rPr>
              <a:t> </a:t>
            </a:r>
            <a:r>
              <a:rPr lang="sv-SE" sz="4200" dirty="0" err="1">
                <a:solidFill>
                  <a:schemeClr val="bg1"/>
                </a:solidFill>
              </a:rPr>
              <a:t>whistleblowing</a:t>
            </a:r>
            <a:endParaRPr lang="sv-SE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426054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2265" y="2765502"/>
            <a:ext cx="10515600" cy="1326995"/>
          </a:xfrm>
        </p:spPr>
        <p:txBody>
          <a:bodyPr>
            <a:normAutofit/>
          </a:bodyPr>
          <a:lstStyle/>
          <a:p>
            <a:r>
              <a:rPr lang="sv-SE" sz="7000" dirty="0" err="1">
                <a:solidFill>
                  <a:schemeClr val="bg1"/>
                </a:solidFill>
              </a:rPr>
              <a:t>About</a:t>
            </a:r>
            <a:r>
              <a:rPr lang="sv-SE" sz="7000" dirty="0">
                <a:solidFill>
                  <a:schemeClr val="bg1"/>
                </a:solidFill>
              </a:rPr>
              <a:t> </a:t>
            </a:r>
            <a:r>
              <a:rPr lang="sv-SE" sz="7000" dirty="0" err="1">
                <a:solidFill>
                  <a:schemeClr val="bg1"/>
                </a:solidFill>
              </a:rPr>
              <a:t>Whistlelink</a:t>
            </a:r>
            <a:endParaRPr lang="sv-SE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E9970CB-4672-1F4E-8674-DE88E7713708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F29C85F-05C4-0249-85BF-C1B59DC4EA2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7974751" y="2705514"/>
            <a:ext cx="21441747" cy="394299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F7C269A-A358-3E4C-B55B-7ED64CAEB994}"/>
              </a:ext>
            </a:extLst>
          </p:cNvPr>
          <p:cNvSpPr/>
          <p:nvPr/>
        </p:nvSpPr>
        <p:spPr>
          <a:xfrm>
            <a:off x="8834399" y="3196540"/>
            <a:ext cx="1795501" cy="771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780D5D6-C607-4D43-960E-050529B6BCF9}"/>
              </a:ext>
            </a:extLst>
          </p:cNvPr>
          <p:cNvSpPr/>
          <p:nvPr/>
        </p:nvSpPr>
        <p:spPr>
          <a:xfrm>
            <a:off x="2470785" y="3196540"/>
            <a:ext cx="2701290" cy="771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FC828933-0732-7049-8F65-4D7A7C3462B9}"/>
              </a:ext>
            </a:extLst>
          </p:cNvPr>
          <p:cNvSpPr txBox="1">
            <a:spLocks/>
          </p:cNvSpPr>
          <p:nvPr/>
        </p:nvSpPr>
        <p:spPr>
          <a:xfrm>
            <a:off x="1899361" y="1873546"/>
            <a:ext cx="8859127" cy="37281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800" dirty="0" err="1"/>
              <a:t>With</a:t>
            </a:r>
            <a:r>
              <a:rPr lang="sv-SE" sz="4800" dirty="0"/>
              <a:t> a </a:t>
            </a:r>
            <a:r>
              <a:rPr lang="sv-SE" sz="4800" dirty="0" err="1"/>
              <a:t>safe</a:t>
            </a:r>
            <a:r>
              <a:rPr lang="sv-SE" sz="4800" dirty="0"/>
              <a:t> and </a:t>
            </a:r>
            <a:r>
              <a:rPr lang="sv-SE" sz="4800" dirty="0" err="1"/>
              <a:t>user</a:t>
            </a:r>
            <a:r>
              <a:rPr lang="sv-SE" sz="4800" dirty="0"/>
              <a:t> </a:t>
            </a:r>
            <a:r>
              <a:rPr lang="sv-SE" sz="4800" dirty="0" err="1"/>
              <a:t>friendly</a:t>
            </a:r>
            <a:r>
              <a:rPr lang="sv-SE" sz="4800" dirty="0"/>
              <a:t> </a:t>
            </a:r>
            <a:r>
              <a:rPr lang="sv-SE" sz="4800" dirty="0" err="1"/>
              <a:t>whistleblower</a:t>
            </a:r>
            <a:r>
              <a:rPr lang="sv-SE" sz="4800" dirty="0"/>
              <a:t> </a:t>
            </a:r>
            <a:r>
              <a:rPr lang="sv-SE" sz="4800" dirty="0" err="1"/>
              <a:t>product</a:t>
            </a:r>
            <a:r>
              <a:rPr lang="sv-SE" sz="4800" dirty="0"/>
              <a:t>,  </a:t>
            </a:r>
            <a:r>
              <a:rPr lang="sv-SE" sz="4800" dirty="0" err="1"/>
              <a:t>we</a:t>
            </a:r>
            <a:r>
              <a:rPr lang="sv-SE" sz="4800" dirty="0"/>
              <a:t> make it </a:t>
            </a:r>
            <a:r>
              <a:rPr lang="sv-SE" sz="4800" dirty="0" err="1"/>
              <a:t>easy</a:t>
            </a:r>
            <a:r>
              <a:rPr lang="sv-SE" sz="4800" dirty="0"/>
              <a:t>  for </a:t>
            </a:r>
            <a:r>
              <a:rPr lang="sv-SE" sz="4800" dirty="0" err="1"/>
              <a:t>any</a:t>
            </a:r>
            <a:r>
              <a:rPr lang="sv-SE" sz="4800" dirty="0"/>
              <a:t> </a:t>
            </a:r>
            <a:r>
              <a:rPr lang="sv-SE" sz="4800" dirty="0" err="1"/>
              <a:t>company</a:t>
            </a:r>
            <a:r>
              <a:rPr lang="sv-SE" sz="4800" dirty="0"/>
              <a:t> to be </a:t>
            </a:r>
            <a:r>
              <a:rPr lang="sv-SE" sz="4800" dirty="0" err="1"/>
              <a:t>compliant</a:t>
            </a:r>
            <a:r>
              <a:rPr lang="sv-SE" sz="4800" dirty="0"/>
              <a:t>.</a:t>
            </a:r>
          </a:p>
        </p:txBody>
      </p:sp>
      <p:sp>
        <p:nvSpPr>
          <p:cNvPr id="8" name="Underrubrik 1">
            <a:extLst>
              <a:ext uri="{FF2B5EF4-FFF2-40B4-BE49-F238E27FC236}">
                <a16:creationId xmlns:a16="http://schemas.microsoft.com/office/drawing/2014/main" id="{ABA93653-25F7-AA49-93C0-0EB08E3FAD5D}"/>
              </a:ext>
            </a:extLst>
          </p:cNvPr>
          <p:cNvSpPr txBox="1">
            <a:spLocks/>
          </p:cNvSpPr>
          <p:nvPr/>
        </p:nvSpPr>
        <p:spPr>
          <a:xfrm>
            <a:off x="838200" y="912338"/>
            <a:ext cx="10515600" cy="362244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100" dirty="0"/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4980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C3F6A883-7738-F545-B3E8-A82F6A7D02EC}"/>
              </a:ext>
            </a:extLst>
          </p:cNvPr>
          <p:cNvSpPr/>
          <p:nvPr/>
        </p:nvSpPr>
        <p:spPr>
          <a:xfrm>
            <a:off x="0" y="0"/>
            <a:ext cx="122260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DCB2A8AD-8E34-EC40-B782-135515C7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  <a:lum bright="100000" contrast="100000"/>
          </a:blip>
          <a:stretch>
            <a:fillRect/>
          </a:stretch>
        </p:blipFill>
        <p:spPr>
          <a:xfrm>
            <a:off x="-5216581" y="1334815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9A44C3-3D4F-FF49-9709-7AD244F41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330" y="1664296"/>
            <a:ext cx="2875587" cy="2984688"/>
          </a:xfrm>
          <a:prstGeom prst="rect">
            <a:avLst/>
          </a:prstGeom>
        </p:spPr>
      </p:pic>
      <p:pic>
        <p:nvPicPr>
          <p:cNvPr id="14" name="Bildobjekt 13" descr="En bild som visar text, kvinna, person&#10;&#10;Automatiskt genererad beskrivning">
            <a:extLst>
              <a:ext uri="{FF2B5EF4-FFF2-40B4-BE49-F238E27FC236}">
                <a16:creationId xmlns:a16="http://schemas.microsoft.com/office/drawing/2014/main" id="{E99ABB6E-B8F5-C443-8110-C6241A8FC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871" y="1595390"/>
            <a:ext cx="2813244" cy="2984688"/>
          </a:xfrm>
          <a:prstGeom prst="rect">
            <a:avLst/>
          </a:prstGeom>
        </p:spPr>
      </p:pic>
      <p:pic>
        <p:nvPicPr>
          <p:cNvPr id="17" name="Bildobjekt 16" descr="En bild som visar text&#10;&#10;Automatiskt genererad beskrivning">
            <a:extLst>
              <a:ext uri="{FF2B5EF4-FFF2-40B4-BE49-F238E27FC236}">
                <a16:creationId xmlns:a16="http://schemas.microsoft.com/office/drawing/2014/main" id="{988B0CFF-2879-C04A-875F-402638CF4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104" y="1664296"/>
            <a:ext cx="2875587" cy="2984688"/>
          </a:xfrm>
          <a:prstGeom prst="rect">
            <a:avLst/>
          </a:prstGeom>
        </p:spPr>
      </p:pic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8007FC9E-96B2-C749-A974-E747E7F0E484}"/>
              </a:ext>
            </a:extLst>
          </p:cNvPr>
          <p:cNvSpPr txBox="1">
            <a:spLocks/>
          </p:cNvSpPr>
          <p:nvPr/>
        </p:nvSpPr>
        <p:spPr>
          <a:xfrm>
            <a:off x="1307871" y="5379282"/>
            <a:ext cx="3057940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>
                <a:solidFill>
                  <a:schemeClr val="tx1"/>
                </a:solidFill>
              </a:rPr>
              <a:t>Be </a:t>
            </a:r>
            <a:r>
              <a:rPr lang="sv-SE" sz="1100" spc="0" err="1">
                <a:solidFill>
                  <a:schemeClr val="tx1"/>
                </a:solidFill>
              </a:rPr>
              <a:t>up</a:t>
            </a:r>
            <a:r>
              <a:rPr lang="sv-SE" sz="1100" spc="0">
                <a:solidFill>
                  <a:schemeClr val="tx1"/>
                </a:solidFill>
              </a:rPr>
              <a:t> and </a:t>
            </a:r>
            <a:r>
              <a:rPr lang="sv-SE" sz="1100" spc="0" err="1">
                <a:solidFill>
                  <a:schemeClr val="tx1"/>
                </a:solidFill>
              </a:rPr>
              <a:t>running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with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your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whistleblowing</a:t>
            </a:r>
            <a:r>
              <a:rPr lang="sv-SE" sz="1100" spc="0">
                <a:solidFill>
                  <a:schemeClr val="tx1"/>
                </a:solidFill>
              </a:rPr>
              <a:t> site in just 10 </a:t>
            </a:r>
            <a:r>
              <a:rPr lang="sv-SE" sz="1100" spc="0" err="1">
                <a:solidFill>
                  <a:schemeClr val="tx1"/>
                </a:solidFill>
              </a:rPr>
              <a:t>minutes</a:t>
            </a:r>
            <a:r>
              <a:rPr lang="sv-SE" sz="1100" spc="0">
                <a:solidFill>
                  <a:schemeClr val="tx1"/>
                </a:solidFill>
              </a:rPr>
              <a:t>. </a:t>
            </a:r>
            <a:r>
              <a:rPr lang="sv-SE" sz="1100" spc="0" err="1">
                <a:solidFill>
                  <a:schemeClr val="tx1"/>
                </a:solidFill>
              </a:rPr>
              <a:t>Easily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customise</a:t>
            </a:r>
            <a:r>
              <a:rPr lang="sv-SE" sz="1100" spc="0">
                <a:solidFill>
                  <a:schemeClr val="tx1"/>
                </a:solidFill>
              </a:rPr>
              <a:t> text, forms and </a:t>
            </a:r>
            <a:r>
              <a:rPr lang="sv-SE" sz="1100" spc="0" err="1">
                <a:solidFill>
                  <a:schemeClr val="tx1"/>
                </a:solidFill>
              </a:rPr>
              <a:t>branding</a:t>
            </a:r>
            <a:r>
              <a:rPr lang="sv-SE" sz="1100" spc="0">
                <a:solidFill>
                  <a:schemeClr val="tx1"/>
                </a:solidFill>
              </a:rPr>
              <a:t>. Pre-</a:t>
            </a:r>
            <a:r>
              <a:rPr lang="sv-SE" sz="1100" spc="0" err="1">
                <a:solidFill>
                  <a:schemeClr val="tx1"/>
                </a:solidFill>
              </a:rPr>
              <a:t>translated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into</a:t>
            </a:r>
            <a:r>
              <a:rPr lang="sv-SE" sz="1100" spc="0">
                <a:solidFill>
                  <a:schemeClr val="tx1"/>
                </a:solidFill>
              </a:rPr>
              <a:t> 35+ </a:t>
            </a:r>
            <a:r>
              <a:rPr lang="sv-SE" sz="1100" spc="0" err="1">
                <a:solidFill>
                  <a:schemeClr val="tx1"/>
                </a:solidFill>
              </a:rPr>
              <a:t>languages</a:t>
            </a:r>
            <a:r>
              <a:rPr lang="sv-SE" sz="1100" spc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C7579AA8-630D-9445-93CC-13AC4AECDCAA}"/>
              </a:ext>
            </a:extLst>
          </p:cNvPr>
          <p:cNvSpPr txBox="1">
            <a:spLocks/>
          </p:cNvSpPr>
          <p:nvPr/>
        </p:nvSpPr>
        <p:spPr>
          <a:xfrm>
            <a:off x="4814174" y="5379282"/>
            <a:ext cx="303489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>
                <a:solidFill>
                  <a:schemeClr val="tx1"/>
                </a:solidFill>
              </a:rPr>
              <a:t>Powerful </a:t>
            </a:r>
            <a:r>
              <a:rPr lang="sv-SE" sz="1100" spc="0" err="1">
                <a:solidFill>
                  <a:schemeClr val="tx1"/>
                </a:solidFill>
              </a:rPr>
              <a:t>two-way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anonymous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communication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between</a:t>
            </a:r>
            <a:r>
              <a:rPr lang="sv-SE" sz="1100" spc="0">
                <a:solidFill>
                  <a:schemeClr val="tx1"/>
                </a:solidFill>
              </a:rPr>
              <a:t> the organisation and the </a:t>
            </a:r>
            <a:r>
              <a:rPr lang="sv-SE" sz="1100" spc="0" err="1">
                <a:solidFill>
                  <a:schemeClr val="tx1"/>
                </a:solidFill>
              </a:rPr>
              <a:t>whistleblower</a:t>
            </a:r>
            <a:r>
              <a:rPr lang="sv-SE" sz="1100" spc="0">
                <a:solidFill>
                  <a:schemeClr val="tx1"/>
                </a:solidFill>
              </a:rPr>
              <a:t>. Get alerts </a:t>
            </a:r>
            <a:r>
              <a:rPr lang="sv-SE" sz="1100" spc="0" err="1">
                <a:solidFill>
                  <a:schemeClr val="tx1"/>
                </a:solidFill>
              </a:rPr>
              <a:t>when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you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receive</a:t>
            </a:r>
            <a:r>
              <a:rPr lang="sv-SE" sz="1100" spc="0">
                <a:solidFill>
                  <a:schemeClr val="tx1"/>
                </a:solidFill>
              </a:rPr>
              <a:t> new </a:t>
            </a:r>
            <a:r>
              <a:rPr lang="sv-SE" sz="1100" spc="0" err="1">
                <a:solidFill>
                  <a:schemeClr val="tx1"/>
                </a:solidFill>
              </a:rPr>
              <a:t>messages</a:t>
            </a:r>
            <a:r>
              <a:rPr lang="sv-SE" sz="1100" spc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" name="Platshållare för text 3">
            <a:extLst>
              <a:ext uri="{FF2B5EF4-FFF2-40B4-BE49-F238E27FC236}">
                <a16:creationId xmlns:a16="http://schemas.microsoft.com/office/drawing/2014/main" id="{32CC1A43-111C-834D-B803-B5F899881E36}"/>
              </a:ext>
            </a:extLst>
          </p:cNvPr>
          <p:cNvSpPr txBox="1">
            <a:spLocks/>
          </p:cNvSpPr>
          <p:nvPr/>
        </p:nvSpPr>
        <p:spPr>
          <a:xfrm>
            <a:off x="8643288" y="5379282"/>
            <a:ext cx="314276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>
                <a:solidFill>
                  <a:schemeClr val="tx1"/>
                </a:solidFill>
              </a:rPr>
              <a:t>Smart and intuitive Case Management </a:t>
            </a:r>
            <a:r>
              <a:rPr lang="sv-SE" sz="1100" spc="0" err="1">
                <a:solidFill>
                  <a:schemeClr val="tx1"/>
                </a:solidFill>
              </a:rPr>
              <a:t>with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notifications</a:t>
            </a:r>
            <a:r>
              <a:rPr lang="sv-SE" sz="1100" spc="0">
                <a:solidFill>
                  <a:schemeClr val="tx1"/>
                </a:solidFill>
              </a:rPr>
              <a:t> and deadline </a:t>
            </a:r>
            <a:r>
              <a:rPr lang="sv-SE" sz="1100" spc="0" err="1">
                <a:solidFill>
                  <a:schemeClr val="tx1"/>
                </a:solidFill>
              </a:rPr>
              <a:t>reminders</a:t>
            </a:r>
            <a:r>
              <a:rPr lang="sv-SE" sz="1100" spc="0">
                <a:solidFill>
                  <a:schemeClr val="tx1"/>
                </a:solidFill>
              </a:rPr>
              <a:t>, risk </a:t>
            </a:r>
            <a:r>
              <a:rPr lang="sv-SE" sz="1100" spc="0" err="1">
                <a:solidFill>
                  <a:schemeClr val="tx1"/>
                </a:solidFill>
              </a:rPr>
              <a:t>categorisation</a:t>
            </a:r>
            <a:r>
              <a:rPr lang="sv-SE" sz="1100" spc="0">
                <a:solidFill>
                  <a:schemeClr val="tx1"/>
                </a:solidFill>
              </a:rPr>
              <a:t>, </a:t>
            </a:r>
            <a:r>
              <a:rPr lang="sv-SE" sz="1100" spc="0" err="1">
                <a:solidFill>
                  <a:schemeClr val="tx1"/>
                </a:solidFill>
              </a:rPr>
              <a:t>user</a:t>
            </a:r>
            <a:r>
              <a:rPr lang="sv-SE" sz="1100" spc="0">
                <a:solidFill>
                  <a:schemeClr val="tx1"/>
                </a:solidFill>
              </a:rPr>
              <a:t> access </a:t>
            </a:r>
            <a:r>
              <a:rPr lang="sv-SE" sz="1100" spc="0" err="1">
                <a:solidFill>
                  <a:schemeClr val="tx1"/>
                </a:solidFill>
              </a:rPr>
              <a:t>controls</a:t>
            </a:r>
            <a:r>
              <a:rPr lang="sv-SE" sz="1100" spc="0">
                <a:solidFill>
                  <a:schemeClr val="tx1"/>
                </a:solidFill>
              </a:rPr>
              <a:t>, </a:t>
            </a:r>
            <a:r>
              <a:rPr lang="sv-SE" sz="1100" spc="0" err="1">
                <a:solidFill>
                  <a:schemeClr val="tx1"/>
                </a:solidFill>
              </a:rPr>
              <a:t>documentation</a:t>
            </a:r>
            <a:r>
              <a:rPr lang="sv-SE" sz="1100" spc="0">
                <a:solidFill>
                  <a:schemeClr val="tx1"/>
                </a:solidFill>
              </a:rPr>
              <a:t> and </a:t>
            </a:r>
            <a:r>
              <a:rPr lang="sv-SE" sz="1100" spc="0" err="1">
                <a:solidFill>
                  <a:schemeClr val="tx1"/>
                </a:solidFill>
              </a:rPr>
              <a:t>statistics</a:t>
            </a:r>
            <a:r>
              <a:rPr lang="sv-SE" sz="1100" spc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Rubrik 1">
            <a:extLst>
              <a:ext uri="{FF2B5EF4-FFF2-40B4-BE49-F238E27FC236}">
                <a16:creationId xmlns:a16="http://schemas.microsoft.com/office/drawing/2014/main" id="{A9ADEA92-9666-AF49-8F75-BCFD5E0C2C42}"/>
              </a:ext>
            </a:extLst>
          </p:cNvPr>
          <p:cNvSpPr txBox="1">
            <a:spLocks/>
          </p:cNvSpPr>
          <p:nvPr/>
        </p:nvSpPr>
        <p:spPr>
          <a:xfrm>
            <a:off x="838200" y="842721"/>
            <a:ext cx="10515600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3800" dirty="0" err="1"/>
              <a:t>Easy</a:t>
            </a:r>
            <a:r>
              <a:rPr lang="sv-SE" sz="3800" dirty="0"/>
              <a:t> system to set </a:t>
            </a:r>
            <a:r>
              <a:rPr lang="sv-SE" sz="3800" dirty="0" err="1"/>
              <a:t>up</a:t>
            </a:r>
            <a:r>
              <a:rPr lang="sv-SE" sz="3800" dirty="0"/>
              <a:t>, </a:t>
            </a:r>
            <a:r>
              <a:rPr lang="sv-SE" sz="3800" dirty="0" err="1"/>
              <a:t>use</a:t>
            </a:r>
            <a:r>
              <a:rPr lang="sv-SE" sz="3800" dirty="0"/>
              <a:t> and </a:t>
            </a:r>
            <a:r>
              <a:rPr lang="sv-SE" sz="3800" dirty="0" err="1"/>
              <a:t>manage</a:t>
            </a:r>
            <a:endParaRPr lang="sv-SE" sz="3800" dirty="0"/>
          </a:p>
        </p:txBody>
      </p:sp>
      <p:sp>
        <p:nvSpPr>
          <p:cNvPr id="32" name="Underrubrik 2">
            <a:extLst>
              <a:ext uri="{FF2B5EF4-FFF2-40B4-BE49-F238E27FC236}">
                <a16:creationId xmlns:a16="http://schemas.microsoft.com/office/drawing/2014/main" id="{D3F7CFDC-3D18-0142-8301-51EFBD3B9E19}"/>
              </a:ext>
            </a:extLst>
          </p:cNvPr>
          <p:cNvSpPr txBox="1">
            <a:spLocks/>
          </p:cNvSpPr>
          <p:nvPr/>
        </p:nvSpPr>
        <p:spPr>
          <a:xfrm>
            <a:off x="838200" y="472502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100" dirty="0"/>
              <a:t>OUR SOLUTION</a:t>
            </a:r>
          </a:p>
        </p:txBody>
      </p:sp>
      <p:sp>
        <p:nvSpPr>
          <p:cNvPr id="33" name="Rubrik 1">
            <a:extLst>
              <a:ext uri="{FF2B5EF4-FFF2-40B4-BE49-F238E27FC236}">
                <a16:creationId xmlns:a16="http://schemas.microsoft.com/office/drawing/2014/main" id="{E16C5F80-2C7C-1B49-A478-9A0AD1DBE7E7}"/>
              </a:ext>
            </a:extLst>
          </p:cNvPr>
          <p:cNvSpPr txBox="1">
            <a:spLocks/>
          </p:cNvSpPr>
          <p:nvPr/>
        </p:nvSpPr>
        <p:spPr>
          <a:xfrm>
            <a:off x="1307871" y="4948287"/>
            <a:ext cx="3057940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/>
              <a:t>Customized</a:t>
            </a:r>
            <a:r>
              <a:rPr lang="sv-SE" sz="1600" spc="0" dirty="0"/>
              <a:t> </a:t>
            </a:r>
            <a:r>
              <a:rPr lang="sv-SE" sz="1600" spc="0" dirty="0" err="1"/>
              <a:t>reporting</a:t>
            </a:r>
            <a:r>
              <a:rPr lang="sv-SE" sz="1600" spc="0" dirty="0"/>
              <a:t> site</a:t>
            </a:r>
          </a:p>
        </p:txBody>
      </p:sp>
      <p:sp>
        <p:nvSpPr>
          <p:cNvPr id="34" name="Rubrik 1">
            <a:extLst>
              <a:ext uri="{FF2B5EF4-FFF2-40B4-BE49-F238E27FC236}">
                <a16:creationId xmlns:a16="http://schemas.microsoft.com/office/drawing/2014/main" id="{919C7488-173E-8043-8845-A03642EF2121}"/>
              </a:ext>
            </a:extLst>
          </p:cNvPr>
          <p:cNvSpPr txBox="1">
            <a:spLocks/>
          </p:cNvSpPr>
          <p:nvPr/>
        </p:nvSpPr>
        <p:spPr>
          <a:xfrm>
            <a:off x="4814174" y="4948287"/>
            <a:ext cx="3540411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err="1"/>
              <a:t>Safe</a:t>
            </a:r>
            <a:r>
              <a:rPr lang="sv-SE" sz="1600" spc="0"/>
              <a:t> and </a:t>
            </a:r>
            <a:r>
              <a:rPr lang="sv-SE" sz="1600" spc="0" err="1"/>
              <a:t>secure</a:t>
            </a:r>
            <a:r>
              <a:rPr lang="sv-SE" sz="1600" spc="0"/>
              <a:t> </a:t>
            </a:r>
            <a:r>
              <a:rPr lang="sv-SE" sz="1600" spc="0" err="1"/>
              <a:t>communication</a:t>
            </a:r>
            <a:endParaRPr lang="sv-SE" sz="1600" spc="0"/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20ECF8CB-697C-7D46-828A-843ED7A0F5E8}"/>
              </a:ext>
            </a:extLst>
          </p:cNvPr>
          <p:cNvSpPr txBox="1">
            <a:spLocks/>
          </p:cNvSpPr>
          <p:nvPr/>
        </p:nvSpPr>
        <p:spPr>
          <a:xfrm>
            <a:off x="8643288" y="4948287"/>
            <a:ext cx="3057940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/>
              <a:t>Case Management </a:t>
            </a:r>
            <a:r>
              <a:rPr lang="sv-SE" sz="1600" spc="0" err="1"/>
              <a:t>module</a:t>
            </a:r>
            <a:endParaRPr lang="sv-SE" sz="1600" spc="0"/>
          </a:p>
        </p:txBody>
      </p:sp>
    </p:spTree>
    <p:extLst>
      <p:ext uri="{BB962C8B-B14F-4D97-AF65-F5344CB8AC3E}">
        <p14:creationId xmlns:p14="http://schemas.microsoft.com/office/powerpoint/2010/main" val="11443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ktangel 60">
            <a:extLst>
              <a:ext uri="{FF2B5EF4-FFF2-40B4-BE49-F238E27FC236}">
                <a16:creationId xmlns:a16="http://schemas.microsoft.com/office/drawing/2014/main" id="{29D492D0-CF99-F64B-972D-A4B016BB733F}"/>
              </a:ext>
            </a:extLst>
          </p:cNvPr>
          <p:cNvSpPr/>
          <p:nvPr/>
        </p:nvSpPr>
        <p:spPr>
          <a:xfrm>
            <a:off x="-12032" y="-12032"/>
            <a:ext cx="1226013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9" name="Bildobjekt 68">
            <a:extLst>
              <a:ext uri="{FF2B5EF4-FFF2-40B4-BE49-F238E27FC236}">
                <a16:creationId xmlns:a16="http://schemas.microsoft.com/office/drawing/2014/main" id="{C1F74D4A-0143-D246-9401-787F34624D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2577260" y="1814902"/>
            <a:ext cx="18461273" cy="3377671"/>
          </a:xfrm>
          <a:prstGeom prst="rect">
            <a:avLst/>
          </a:prstGeom>
        </p:spPr>
      </p:pic>
      <p:sp>
        <p:nvSpPr>
          <p:cNvPr id="2" name="Underrubrik 1">
            <a:extLst>
              <a:ext uri="{FF2B5EF4-FFF2-40B4-BE49-F238E27FC236}">
                <a16:creationId xmlns:a16="http://schemas.microsoft.com/office/drawing/2014/main" id="{03AD0D94-B9A1-D642-ABF5-85FBA0637D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310958"/>
            <a:ext cx="10515600" cy="362244"/>
          </a:xfrm>
        </p:spPr>
        <p:txBody>
          <a:bodyPr>
            <a:normAutofit/>
          </a:bodyPr>
          <a:lstStyle/>
          <a:p>
            <a:r>
              <a:rPr lang="sv-SE" sz="1100" dirty="0">
                <a:solidFill>
                  <a:schemeClr val="bg1"/>
                </a:solidFill>
              </a:rPr>
              <a:t>OUR SOLUTION</a:t>
            </a:r>
          </a:p>
        </p:txBody>
      </p:sp>
      <p:sp>
        <p:nvSpPr>
          <p:cNvPr id="59" name="Rubrik 1">
            <a:extLst>
              <a:ext uri="{FF2B5EF4-FFF2-40B4-BE49-F238E27FC236}">
                <a16:creationId xmlns:a16="http://schemas.microsoft.com/office/drawing/2014/main" id="{F0FCF873-1C2A-1845-9173-8BA7D396A7DA}"/>
              </a:ext>
            </a:extLst>
          </p:cNvPr>
          <p:cNvSpPr txBox="1">
            <a:spLocks/>
          </p:cNvSpPr>
          <p:nvPr/>
        </p:nvSpPr>
        <p:spPr>
          <a:xfrm>
            <a:off x="838200" y="748895"/>
            <a:ext cx="10515600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>
                <a:solidFill>
                  <a:schemeClr val="bg1"/>
                </a:solidFill>
              </a:rPr>
              <a:t>Product in </a:t>
            </a:r>
            <a:r>
              <a:rPr lang="sv-SE" sz="4200" dirty="0" err="1">
                <a:solidFill>
                  <a:schemeClr val="bg1"/>
                </a:solidFill>
              </a:rPr>
              <a:t>detail</a:t>
            </a:r>
            <a:endParaRPr lang="sv-SE" sz="4200" dirty="0">
              <a:solidFill>
                <a:schemeClr val="bg1"/>
              </a:solidFill>
            </a:endParaRPr>
          </a:p>
        </p:txBody>
      </p:sp>
      <p:sp>
        <p:nvSpPr>
          <p:cNvPr id="24" name="Rektangel med rundade hörn 23">
            <a:extLst>
              <a:ext uri="{FF2B5EF4-FFF2-40B4-BE49-F238E27FC236}">
                <a16:creationId xmlns:a16="http://schemas.microsoft.com/office/drawing/2014/main" id="{AC71AAB3-AA2D-4198-FA05-B395FFA344D8}"/>
              </a:ext>
            </a:extLst>
          </p:cNvPr>
          <p:cNvSpPr/>
          <p:nvPr/>
        </p:nvSpPr>
        <p:spPr>
          <a:xfrm>
            <a:off x="713772" y="2001852"/>
            <a:ext cx="10764456" cy="3889835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Platshållare för text 3">
            <a:extLst>
              <a:ext uri="{FF2B5EF4-FFF2-40B4-BE49-F238E27FC236}">
                <a16:creationId xmlns:a16="http://schemas.microsoft.com/office/drawing/2014/main" id="{F78A9195-D0E6-B148-B33E-4992C9DA0E7B}"/>
              </a:ext>
            </a:extLst>
          </p:cNvPr>
          <p:cNvSpPr txBox="1">
            <a:spLocks/>
          </p:cNvSpPr>
          <p:nvPr/>
        </p:nvSpPr>
        <p:spPr>
          <a:xfrm>
            <a:off x="1181079" y="4856053"/>
            <a:ext cx="2841764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</a:rPr>
              <a:t>Keep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communication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consistent</a:t>
            </a:r>
            <a:r>
              <a:rPr lang="sv-SE" sz="1100" spc="0" dirty="0">
                <a:solidFill>
                  <a:schemeClr val="tx1"/>
                </a:solidFill>
              </a:rPr>
              <a:t> and </a:t>
            </a:r>
            <a:r>
              <a:rPr lang="sv-SE" sz="1100" spc="0" dirty="0" err="1">
                <a:solidFill>
                  <a:schemeClr val="tx1"/>
                </a:solidFill>
              </a:rPr>
              <a:t>don’t</a:t>
            </a:r>
            <a:r>
              <a:rPr lang="sv-SE" sz="1100" spc="0" dirty="0">
                <a:solidFill>
                  <a:schemeClr val="tx1"/>
                </a:solidFill>
              </a:rPr>
              <a:t> miss </a:t>
            </a:r>
            <a:r>
              <a:rPr lang="sv-SE" sz="1100" spc="0" dirty="0" err="1">
                <a:solidFill>
                  <a:schemeClr val="tx1"/>
                </a:solidFill>
              </a:rPr>
              <a:t>important</a:t>
            </a:r>
            <a:r>
              <a:rPr lang="sv-SE" sz="1100" spc="0" dirty="0">
                <a:solidFill>
                  <a:schemeClr val="tx1"/>
                </a:solidFill>
              </a:rPr>
              <a:t> deadlines </a:t>
            </a:r>
            <a:r>
              <a:rPr lang="sv-SE" sz="1100" spc="0" dirty="0" err="1">
                <a:solidFill>
                  <a:schemeClr val="tx1"/>
                </a:solidFill>
              </a:rPr>
              <a:t>with</a:t>
            </a:r>
            <a:r>
              <a:rPr lang="sv-SE" sz="1100" spc="0" dirty="0">
                <a:solidFill>
                  <a:schemeClr val="tx1"/>
                </a:solidFill>
              </a:rPr>
              <a:t> standard and auto-</a:t>
            </a:r>
            <a:r>
              <a:rPr lang="sv-SE" sz="1100" spc="0" dirty="0" err="1">
                <a:solidFill>
                  <a:schemeClr val="tx1"/>
                </a:solidFill>
              </a:rPr>
              <a:t>reply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messages</a:t>
            </a:r>
            <a:r>
              <a:rPr lang="sv-SE" sz="1100" spc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5" name="Platshållare för text 3">
            <a:extLst>
              <a:ext uri="{FF2B5EF4-FFF2-40B4-BE49-F238E27FC236}">
                <a16:creationId xmlns:a16="http://schemas.microsoft.com/office/drawing/2014/main" id="{59CE1ABD-DEB9-FE42-B701-9349F919DF4A}"/>
              </a:ext>
            </a:extLst>
          </p:cNvPr>
          <p:cNvSpPr txBox="1">
            <a:spLocks/>
          </p:cNvSpPr>
          <p:nvPr/>
        </p:nvSpPr>
        <p:spPr>
          <a:xfrm>
            <a:off x="4528356" y="4856053"/>
            <a:ext cx="303489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 err="1">
                <a:solidFill>
                  <a:schemeClr val="tx1"/>
                </a:solidFill>
              </a:rPr>
              <a:t>Label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reports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with</a:t>
            </a:r>
            <a:r>
              <a:rPr lang="sv-SE" sz="1100" spc="0">
                <a:solidFill>
                  <a:schemeClr val="tx1"/>
                </a:solidFill>
              </a:rPr>
              <a:t> a risk score and </a:t>
            </a:r>
            <a:r>
              <a:rPr lang="sv-SE" sz="1100" spc="0" err="1">
                <a:solidFill>
                  <a:schemeClr val="tx1"/>
                </a:solidFill>
              </a:rPr>
              <a:t>use</a:t>
            </a:r>
            <a:r>
              <a:rPr lang="sv-SE" sz="1100" spc="0">
                <a:solidFill>
                  <a:schemeClr val="tx1"/>
                </a:solidFill>
              </a:rPr>
              <a:t> the </a:t>
            </a:r>
            <a:r>
              <a:rPr lang="sv-SE" sz="1100" spc="0" err="1">
                <a:solidFill>
                  <a:schemeClr val="tx1"/>
                </a:solidFill>
              </a:rPr>
              <a:t>function</a:t>
            </a:r>
            <a:r>
              <a:rPr lang="sv-SE" sz="1100" spc="0">
                <a:solidFill>
                  <a:schemeClr val="tx1"/>
                </a:solidFill>
              </a:rPr>
              <a:t> to filter </a:t>
            </a:r>
            <a:r>
              <a:rPr lang="sv-SE" sz="1100" spc="0" err="1">
                <a:solidFill>
                  <a:schemeClr val="tx1"/>
                </a:solidFill>
              </a:rPr>
              <a:t>out</a:t>
            </a:r>
            <a:r>
              <a:rPr lang="sv-SE" sz="1100" spc="0">
                <a:solidFill>
                  <a:schemeClr val="tx1"/>
                </a:solidFill>
              </a:rPr>
              <a:t> irrelevant or non-risk </a:t>
            </a:r>
            <a:r>
              <a:rPr lang="sv-SE" sz="1100" spc="0" err="1">
                <a:solidFill>
                  <a:schemeClr val="tx1"/>
                </a:solidFill>
              </a:rPr>
              <a:t>reports</a:t>
            </a:r>
            <a:r>
              <a:rPr lang="sv-SE" sz="1100" spc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BD612F25-DC2F-A148-A8E3-A0F2E643E494}"/>
              </a:ext>
            </a:extLst>
          </p:cNvPr>
          <p:cNvSpPr txBox="1">
            <a:spLocks/>
          </p:cNvSpPr>
          <p:nvPr/>
        </p:nvSpPr>
        <p:spPr>
          <a:xfrm>
            <a:off x="8068767" y="4856053"/>
            <a:ext cx="314276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 err="1">
                <a:solidFill>
                  <a:schemeClr val="tx1"/>
                </a:solidFill>
              </a:rPr>
              <a:t>Connect</a:t>
            </a:r>
            <a:r>
              <a:rPr lang="sv-SE" sz="1100" spc="0">
                <a:solidFill>
                  <a:schemeClr val="tx1"/>
                </a:solidFill>
              </a:rPr>
              <a:t> and </a:t>
            </a:r>
            <a:r>
              <a:rPr lang="sv-SE" sz="1100" spc="0" err="1">
                <a:solidFill>
                  <a:schemeClr val="tx1"/>
                </a:solidFill>
              </a:rPr>
              <a:t>link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cases</a:t>
            </a:r>
            <a:r>
              <a:rPr lang="sv-SE" sz="1100" spc="0">
                <a:solidFill>
                  <a:schemeClr val="tx1"/>
                </a:solidFill>
              </a:rPr>
              <a:t> in </a:t>
            </a:r>
            <a:r>
              <a:rPr lang="sv-SE" sz="1100" spc="0" err="1">
                <a:solidFill>
                  <a:schemeClr val="tx1"/>
                </a:solidFill>
              </a:rPr>
              <a:t>your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whistleblowing</a:t>
            </a:r>
            <a:r>
              <a:rPr lang="sv-SE" sz="1100" spc="0">
                <a:solidFill>
                  <a:schemeClr val="tx1"/>
                </a:solidFill>
              </a:rPr>
              <a:t> system </a:t>
            </a:r>
            <a:r>
              <a:rPr lang="sv-SE" sz="1100" spc="0" err="1">
                <a:solidFill>
                  <a:schemeClr val="tx1"/>
                </a:solidFill>
              </a:rPr>
              <a:t>that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relate</a:t>
            </a:r>
            <a:r>
              <a:rPr lang="sv-SE" sz="1100" spc="0">
                <a:solidFill>
                  <a:schemeClr val="tx1"/>
                </a:solidFill>
              </a:rPr>
              <a:t> to the same </a:t>
            </a:r>
            <a:r>
              <a:rPr lang="sv-SE" sz="1100" spc="0" err="1">
                <a:solidFill>
                  <a:schemeClr val="tx1"/>
                </a:solidFill>
              </a:rPr>
              <a:t>misconduct</a:t>
            </a:r>
            <a:r>
              <a:rPr lang="sv-SE" sz="1100" spc="0">
                <a:solidFill>
                  <a:schemeClr val="tx1"/>
                </a:solidFill>
              </a:rPr>
              <a:t> or </a:t>
            </a:r>
            <a:r>
              <a:rPr lang="sv-SE" sz="1100" spc="0" err="1">
                <a:solidFill>
                  <a:schemeClr val="tx1"/>
                </a:solidFill>
              </a:rPr>
              <a:t>wrongdoing</a:t>
            </a:r>
            <a:r>
              <a:rPr lang="sv-SE" sz="1100" spc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7B332A4B-90C1-C242-A754-BA5E9E628D7D}"/>
              </a:ext>
            </a:extLst>
          </p:cNvPr>
          <p:cNvSpPr txBox="1">
            <a:spLocks/>
          </p:cNvSpPr>
          <p:nvPr/>
        </p:nvSpPr>
        <p:spPr>
          <a:xfrm>
            <a:off x="1181079" y="4471358"/>
            <a:ext cx="3057940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/>
              <a:t>Standard and auto-</a:t>
            </a:r>
            <a:r>
              <a:rPr lang="sv-SE" sz="1600" spc="0" err="1"/>
              <a:t>replies</a:t>
            </a:r>
            <a:endParaRPr lang="sv-SE" sz="1600" spc="0"/>
          </a:p>
        </p:txBody>
      </p:sp>
      <p:sp>
        <p:nvSpPr>
          <p:cNvPr id="38" name="Rubrik 1">
            <a:extLst>
              <a:ext uri="{FF2B5EF4-FFF2-40B4-BE49-F238E27FC236}">
                <a16:creationId xmlns:a16="http://schemas.microsoft.com/office/drawing/2014/main" id="{E1E65B7A-EB21-DB4B-8227-CA751C8678EE}"/>
              </a:ext>
            </a:extLst>
          </p:cNvPr>
          <p:cNvSpPr txBox="1">
            <a:spLocks/>
          </p:cNvSpPr>
          <p:nvPr/>
        </p:nvSpPr>
        <p:spPr>
          <a:xfrm>
            <a:off x="4528356" y="4471358"/>
            <a:ext cx="3540411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err="1"/>
              <a:t>Report</a:t>
            </a:r>
            <a:r>
              <a:rPr lang="sv-SE" sz="1600" spc="0"/>
              <a:t> </a:t>
            </a:r>
            <a:r>
              <a:rPr lang="sv-SE" sz="1600" spc="0" err="1"/>
              <a:t>filtering</a:t>
            </a:r>
            <a:endParaRPr lang="sv-SE" sz="1600" spc="0"/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8AB17634-3CE1-DB46-AAD5-BD6CA536CB6B}"/>
              </a:ext>
            </a:extLst>
          </p:cNvPr>
          <p:cNvSpPr txBox="1">
            <a:spLocks/>
          </p:cNvSpPr>
          <p:nvPr/>
        </p:nvSpPr>
        <p:spPr>
          <a:xfrm>
            <a:off x="8068767" y="4471358"/>
            <a:ext cx="3057940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/>
              <a:t>Case </a:t>
            </a:r>
            <a:r>
              <a:rPr lang="sv-SE" sz="1600" spc="0" err="1"/>
              <a:t>linking</a:t>
            </a:r>
            <a:endParaRPr lang="sv-SE" sz="1600" spc="0"/>
          </a:p>
        </p:txBody>
      </p:sp>
      <p:sp>
        <p:nvSpPr>
          <p:cNvPr id="44" name="Platshållare för text 3">
            <a:extLst>
              <a:ext uri="{FF2B5EF4-FFF2-40B4-BE49-F238E27FC236}">
                <a16:creationId xmlns:a16="http://schemas.microsoft.com/office/drawing/2014/main" id="{73AEFE6C-43A6-C442-B490-AC34679B50B1}"/>
              </a:ext>
            </a:extLst>
          </p:cNvPr>
          <p:cNvSpPr txBox="1">
            <a:spLocks/>
          </p:cNvSpPr>
          <p:nvPr/>
        </p:nvSpPr>
        <p:spPr>
          <a:xfrm>
            <a:off x="1181079" y="3100353"/>
            <a:ext cx="3057940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</a:rPr>
              <a:t>Subscribe</a:t>
            </a:r>
            <a:r>
              <a:rPr lang="sv-SE" sz="1100" spc="0" dirty="0">
                <a:solidFill>
                  <a:schemeClr val="tx1"/>
                </a:solidFill>
              </a:rPr>
              <a:t> to </a:t>
            </a:r>
            <a:r>
              <a:rPr lang="sv-SE" sz="1100" spc="0" dirty="0" err="1">
                <a:solidFill>
                  <a:schemeClr val="tx1"/>
                </a:solidFill>
              </a:rPr>
              <a:t>reminders</a:t>
            </a:r>
            <a:r>
              <a:rPr lang="sv-SE" sz="1100" spc="0" dirty="0">
                <a:solidFill>
                  <a:schemeClr val="tx1"/>
                </a:solidFill>
              </a:rPr>
              <a:t> and </a:t>
            </a:r>
            <a:r>
              <a:rPr lang="sv-SE" sz="1100" spc="0" dirty="0" err="1">
                <a:solidFill>
                  <a:schemeClr val="tx1"/>
                </a:solidFill>
              </a:rPr>
              <a:t>receive</a:t>
            </a:r>
            <a:r>
              <a:rPr lang="sv-SE" sz="1100" spc="0" dirty="0">
                <a:solidFill>
                  <a:schemeClr val="tx1"/>
                </a:solidFill>
              </a:rPr>
              <a:t> alerts for new </a:t>
            </a:r>
            <a:r>
              <a:rPr lang="sv-SE" sz="1100" spc="0" dirty="0" err="1">
                <a:solidFill>
                  <a:schemeClr val="tx1"/>
                </a:solidFill>
              </a:rPr>
              <a:t>cases</a:t>
            </a:r>
            <a:r>
              <a:rPr lang="sv-SE" sz="1100" spc="0" dirty="0">
                <a:solidFill>
                  <a:schemeClr val="tx1"/>
                </a:solidFill>
              </a:rPr>
              <a:t>, </a:t>
            </a:r>
            <a:r>
              <a:rPr lang="sv-SE" sz="1100" spc="0" dirty="0" err="1">
                <a:solidFill>
                  <a:schemeClr val="tx1"/>
                </a:solidFill>
              </a:rPr>
              <a:t>messages</a:t>
            </a:r>
            <a:r>
              <a:rPr lang="sv-SE" sz="1100" spc="0" dirty="0">
                <a:solidFill>
                  <a:schemeClr val="tx1"/>
                </a:solidFill>
              </a:rPr>
              <a:t> from the </a:t>
            </a:r>
            <a:r>
              <a:rPr lang="sv-SE" sz="1100" spc="0" dirty="0" err="1">
                <a:solidFill>
                  <a:schemeClr val="tx1"/>
                </a:solidFill>
              </a:rPr>
              <a:t>whistleblower</a:t>
            </a:r>
            <a:r>
              <a:rPr lang="sv-SE" sz="1100" spc="0" dirty="0">
                <a:solidFill>
                  <a:schemeClr val="tx1"/>
                </a:solidFill>
              </a:rPr>
              <a:t> and </a:t>
            </a:r>
            <a:r>
              <a:rPr lang="sv-SE" sz="1100" spc="0" dirty="0" err="1">
                <a:solidFill>
                  <a:schemeClr val="tx1"/>
                </a:solidFill>
              </a:rPr>
              <a:t>when</a:t>
            </a:r>
            <a:r>
              <a:rPr lang="sv-SE" sz="1100" spc="0" dirty="0">
                <a:solidFill>
                  <a:schemeClr val="tx1"/>
                </a:solidFill>
              </a:rPr>
              <a:t> deadlines </a:t>
            </a:r>
            <a:r>
              <a:rPr lang="sv-SE" sz="1100" spc="0" dirty="0" err="1">
                <a:solidFill>
                  <a:schemeClr val="tx1"/>
                </a:solidFill>
              </a:rPr>
              <a:t>are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approaching</a:t>
            </a:r>
            <a:r>
              <a:rPr lang="sv-SE" sz="1100" spc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9144CEFE-3363-8C49-ACD2-25AF47999A57}"/>
              </a:ext>
            </a:extLst>
          </p:cNvPr>
          <p:cNvSpPr txBox="1">
            <a:spLocks/>
          </p:cNvSpPr>
          <p:nvPr/>
        </p:nvSpPr>
        <p:spPr>
          <a:xfrm>
            <a:off x="4528356" y="3100353"/>
            <a:ext cx="303489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 err="1">
                <a:solidFill>
                  <a:schemeClr val="tx1"/>
                </a:solidFill>
              </a:rPr>
              <a:t>Protect</a:t>
            </a:r>
            <a:r>
              <a:rPr lang="sv-SE" sz="1100" spc="0">
                <a:solidFill>
                  <a:schemeClr val="tx1"/>
                </a:solidFill>
              </a:rPr>
              <a:t> the </a:t>
            </a:r>
            <a:r>
              <a:rPr lang="sv-SE" sz="1100" spc="0" err="1">
                <a:solidFill>
                  <a:schemeClr val="tx1"/>
                </a:solidFill>
              </a:rPr>
              <a:t>identity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of</a:t>
            </a:r>
            <a:r>
              <a:rPr lang="sv-SE" sz="1100" spc="0">
                <a:solidFill>
                  <a:schemeClr val="tx1"/>
                </a:solidFill>
              </a:rPr>
              <a:t> the </a:t>
            </a:r>
            <a:r>
              <a:rPr lang="sv-SE" sz="1100" spc="0" err="1">
                <a:solidFill>
                  <a:schemeClr val="tx1"/>
                </a:solidFill>
              </a:rPr>
              <a:t>whistleblower</a:t>
            </a:r>
            <a:r>
              <a:rPr lang="sv-SE" sz="1100" spc="0">
                <a:solidFill>
                  <a:schemeClr val="tx1"/>
                </a:solidFill>
              </a:rPr>
              <a:t> by </a:t>
            </a:r>
            <a:r>
              <a:rPr lang="sv-SE" sz="1100" spc="0" err="1">
                <a:solidFill>
                  <a:schemeClr val="tx1"/>
                </a:solidFill>
              </a:rPr>
              <a:t>redacting</a:t>
            </a:r>
            <a:r>
              <a:rPr lang="sv-SE" sz="1100" spc="0">
                <a:solidFill>
                  <a:schemeClr val="tx1"/>
                </a:solidFill>
              </a:rPr>
              <a:t> sensitive information and </a:t>
            </a:r>
            <a:r>
              <a:rPr lang="sv-SE" sz="1100" spc="0" err="1">
                <a:solidFill>
                  <a:schemeClr val="tx1"/>
                </a:solidFill>
              </a:rPr>
              <a:t>creating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anonymised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copies</a:t>
            </a:r>
            <a:r>
              <a:rPr lang="sv-SE" sz="1100" spc="0">
                <a:solidFill>
                  <a:schemeClr val="tx1"/>
                </a:solidFill>
              </a:rPr>
              <a:t> </a:t>
            </a:r>
            <a:r>
              <a:rPr lang="sv-SE" sz="1100" spc="0" err="1">
                <a:solidFill>
                  <a:schemeClr val="tx1"/>
                </a:solidFill>
              </a:rPr>
              <a:t>of</a:t>
            </a:r>
            <a:r>
              <a:rPr lang="sv-SE" sz="1100" spc="0">
                <a:solidFill>
                  <a:schemeClr val="tx1"/>
                </a:solidFill>
              </a:rPr>
              <a:t> a </a:t>
            </a:r>
            <a:r>
              <a:rPr lang="sv-SE" sz="1100" spc="0" err="1">
                <a:solidFill>
                  <a:schemeClr val="tx1"/>
                </a:solidFill>
              </a:rPr>
              <a:t>case</a:t>
            </a:r>
            <a:r>
              <a:rPr lang="sv-SE" sz="1100" spc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Platshållare för text 3">
            <a:extLst>
              <a:ext uri="{FF2B5EF4-FFF2-40B4-BE49-F238E27FC236}">
                <a16:creationId xmlns:a16="http://schemas.microsoft.com/office/drawing/2014/main" id="{52F5366D-51D3-E04F-B74B-20E089604CE6}"/>
              </a:ext>
            </a:extLst>
          </p:cNvPr>
          <p:cNvSpPr txBox="1">
            <a:spLocks/>
          </p:cNvSpPr>
          <p:nvPr/>
        </p:nvSpPr>
        <p:spPr>
          <a:xfrm>
            <a:off x="8068767" y="3100353"/>
            <a:ext cx="3142768" cy="1190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spc="0" dirty="0" err="1">
                <a:solidFill>
                  <a:schemeClr val="tx1"/>
                </a:solidFill>
              </a:rPr>
              <a:t>Add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additional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reporting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channel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details</a:t>
            </a:r>
            <a:r>
              <a:rPr lang="sv-SE" sz="1100" spc="0" dirty="0">
                <a:solidFill>
                  <a:schemeClr val="tx1"/>
                </a:solidFill>
              </a:rPr>
              <a:t>, to support </a:t>
            </a:r>
            <a:r>
              <a:rPr lang="sv-SE" sz="1100" spc="0" dirty="0" err="1">
                <a:solidFill>
                  <a:schemeClr val="tx1"/>
                </a:solidFill>
              </a:rPr>
              <a:t>reports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received</a:t>
            </a:r>
            <a:r>
              <a:rPr lang="sv-SE" sz="1100" spc="0" dirty="0">
                <a:solidFill>
                  <a:schemeClr val="tx1"/>
                </a:solidFill>
              </a:rPr>
              <a:t> from </a:t>
            </a:r>
            <a:r>
              <a:rPr lang="sv-SE" sz="1100" spc="0" dirty="0" err="1">
                <a:solidFill>
                  <a:schemeClr val="tx1"/>
                </a:solidFill>
              </a:rPr>
              <a:t>these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channels</a:t>
            </a:r>
            <a:r>
              <a:rPr lang="sv-SE" sz="1100" spc="0" dirty="0">
                <a:solidFill>
                  <a:schemeClr val="tx1"/>
                </a:solidFill>
              </a:rPr>
              <a:t>. </a:t>
            </a:r>
            <a:r>
              <a:rPr lang="sv-SE" sz="1100" spc="0" dirty="0" err="1">
                <a:solidFill>
                  <a:schemeClr val="tx1"/>
                </a:solidFill>
              </a:rPr>
              <a:t>Manually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create</a:t>
            </a:r>
            <a:r>
              <a:rPr lang="sv-SE" sz="1100" spc="0" dirty="0">
                <a:solidFill>
                  <a:schemeClr val="tx1"/>
                </a:solidFill>
              </a:rPr>
              <a:t> and save </a:t>
            </a:r>
            <a:r>
              <a:rPr lang="sv-SE" sz="1100" spc="0" dirty="0" err="1">
                <a:solidFill>
                  <a:schemeClr val="tx1"/>
                </a:solidFill>
              </a:rPr>
              <a:t>cases</a:t>
            </a:r>
            <a:r>
              <a:rPr lang="sv-SE" sz="1100" spc="0" dirty="0">
                <a:solidFill>
                  <a:schemeClr val="tx1"/>
                </a:solidFill>
              </a:rPr>
              <a:t> from </a:t>
            </a:r>
            <a:r>
              <a:rPr lang="sv-SE" sz="1100" spc="0" dirty="0" err="1">
                <a:solidFill>
                  <a:schemeClr val="tx1"/>
                </a:solidFill>
              </a:rPr>
              <a:t>additional</a:t>
            </a:r>
            <a:r>
              <a:rPr lang="sv-SE" sz="1100" spc="0" dirty="0">
                <a:solidFill>
                  <a:schemeClr val="tx1"/>
                </a:solidFill>
              </a:rPr>
              <a:t> </a:t>
            </a:r>
            <a:r>
              <a:rPr lang="sv-SE" sz="1100" spc="0" dirty="0" err="1">
                <a:solidFill>
                  <a:schemeClr val="tx1"/>
                </a:solidFill>
              </a:rPr>
              <a:t>channels</a:t>
            </a:r>
            <a:r>
              <a:rPr lang="sv-SE" sz="1100" spc="0" dirty="0">
                <a:solidFill>
                  <a:schemeClr val="tx1"/>
                </a:solidFill>
              </a:rPr>
              <a:t> in Case Management.</a:t>
            </a:r>
          </a:p>
        </p:txBody>
      </p:sp>
      <p:sp>
        <p:nvSpPr>
          <p:cNvPr id="47" name="Rubrik 1">
            <a:extLst>
              <a:ext uri="{FF2B5EF4-FFF2-40B4-BE49-F238E27FC236}">
                <a16:creationId xmlns:a16="http://schemas.microsoft.com/office/drawing/2014/main" id="{BD1B3A11-CA93-2B48-A682-3DC4AD5AB53A}"/>
              </a:ext>
            </a:extLst>
          </p:cNvPr>
          <p:cNvSpPr txBox="1">
            <a:spLocks/>
          </p:cNvSpPr>
          <p:nvPr/>
        </p:nvSpPr>
        <p:spPr>
          <a:xfrm>
            <a:off x="1181079" y="2715658"/>
            <a:ext cx="3057940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err="1"/>
              <a:t>Reminders</a:t>
            </a:r>
            <a:r>
              <a:rPr lang="sv-SE" sz="1600" spc="0"/>
              <a:t> and alerts</a:t>
            </a:r>
          </a:p>
        </p:txBody>
      </p:sp>
      <p:sp>
        <p:nvSpPr>
          <p:cNvPr id="48" name="Rubrik 1">
            <a:extLst>
              <a:ext uri="{FF2B5EF4-FFF2-40B4-BE49-F238E27FC236}">
                <a16:creationId xmlns:a16="http://schemas.microsoft.com/office/drawing/2014/main" id="{9B6401B9-4000-8848-9BAD-7A5CE00B1B01}"/>
              </a:ext>
            </a:extLst>
          </p:cNvPr>
          <p:cNvSpPr txBox="1">
            <a:spLocks/>
          </p:cNvSpPr>
          <p:nvPr/>
        </p:nvSpPr>
        <p:spPr>
          <a:xfrm>
            <a:off x="4528355" y="2715658"/>
            <a:ext cx="3455583" cy="4682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dirty="0" err="1"/>
              <a:t>Redaction</a:t>
            </a:r>
            <a:r>
              <a:rPr lang="sv-SE" sz="1600" spc="0" dirty="0"/>
              <a:t> </a:t>
            </a:r>
            <a:r>
              <a:rPr lang="sv-SE" sz="1600" spc="0" dirty="0" err="1"/>
              <a:t>of</a:t>
            </a:r>
            <a:r>
              <a:rPr lang="sv-SE" sz="1600" spc="0" dirty="0"/>
              <a:t> sensitive information</a:t>
            </a:r>
          </a:p>
        </p:txBody>
      </p:sp>
      <p:sp>
        <p:nvSpPr>
          <p:cNvPr id="49" name="Rubrik 1">
            <a:extLst>
              <a:ext uri="{FF2B5EF4-FFF2-40B4-BE49-F238E27FC236}">
                <a16:creationId xmlns:a16="http://schemas.microsoft.com/office/drawing/2014/main" id="{20D9D7DB-D6B2-D547-91E1-2BB9040D2B01}"/>
              </a:ext>
            </a:extLst>
          </p:cNvPr>
          <p:cNvSpPr txBox="1">
            <a:spLocks/>
          </p:cNvSpPr>
          <p:nvPr/>
        </p:nvSpPr>
        <p:spPr>
          <a:xfrm>
            <a:off x="8068767" y="2715658"/>
            <a:ext cx="3057940" cy="496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sv-SE" sz="1600" spc="0" err="1"/>
              <a:t>Additional</a:t>
            </a:r>
            <a:r>
              <a:rPr lang="sv-SE" sz="1600" spc="0"/>
              <a:t> </a:t>
            </a:r>
            <a:r>
              <a:rPr lang="sv-SE" sz="1600" spc="0" err="1"/>
              <a:t>reporting</a:t>
            </a:r>
            <a:r>
              <a:rPr lang="sv-SE" sz="1600" spc="0"/>
              <a:t> </a:t>
            </a:r>
            <a:r>
              <a:rPr lang="sv-SE" sz="1600" spc="0" err="1"/>
              <a:t>channels</a:t>
            </a:r>
            <a:endParaRPr lang="sv-SE" sz="1600" spc="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BA1D9861-2C15-FD47-8A19-3559FECF0F88}"/>
              </a:ext>
            </a:extLst>
          </p:cNvPr>
          <p:cNvSpPr/>
          <p:nvPr/>
        </p:nvSpPr>
        <p:spPr>
          <a:xfrm>
            <a:off x="1306263" y="245550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1B10EAC4-542D-9045-9DB1-993438813EE3}"/>
              </a:ext>
            </a:extLst>
          </p:cNvPr>
          <p:cNvSpPr/>
          <p:nvPr/>
        </p:nvSpPr>
        <p:spPr>
          <a:xfrm>
            <a:off x="1306263" y="420977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87D5FD08-3A14-3140-B87E-7B7F7491C541}"/>
              </a:ext>
            </a:extLst>
          </p:cNvPr>
          <p:cNvSpPr/>
          <p:nvPr/>
        </p:nvSpPr>
        <p:spPr>
          <a:xfrm>
            <a:off x="4599652" y="245550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21A8E49B-03A9-764F-B5C6-E24275AB8761}"/>
              </a:ext>
            </a:extLst>
          </p:cNvPr>
          <p:cNvSpPr/>
          <p:nvPr/>
        </p:nvSpPr>
        <p:spPr>
          <a:xfrm>
            <a:off x="4599652" y="420977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0F0C654A-E2BD-804A-81C2-66A0638B4836}"/>
              </a:ext>
            </a:extLst>
          </p:cNvPr>
          <p:cNvSpPr/>
          <p:nvPr/>
        </p:nvSpPr>
        <p:spPr>
          <a:xfrm>
            <a:off x="8156513" y="245550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42CC4E83-CDA0-0246-B6F8-307767D1D480}"/>
              </a:ext>
            </a:extLst>
          </p:cNvPr>
          <p:cNvSpPr/>
          <p:nvPr/>
        </p:nvSpPr>
        <p:spPr>
          <a:xfrm>
            <a:off x="8156513" y="4209779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1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AF84B0A8-7F76-AB42-A924-07783628D87D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03AD0D94-B9A1-D642-ABF5-85FBA0637D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20668"/>
            <a:ext cx="10515600" cy="362244"/>
          </a:xfrm>
        </p:spPr>
        <p:txBody>
          <a:bodyPr>
            <a:normAutofit/>
          </a:bodyPr>
          <a:lstStyle/>
          <a:p>
            <a:r>
              <a:rPr lang="sv-SE" dirty="0"/>
              <a:t>OUR SOLUTION</a:t>
            </a:r>
          </a:p>
        </p:txBody>
      </p:sp>
      <p:sp>
        <p:nvSpPr>
          <p:cNvPr id="44" name="Platshållare för text 3">
            <a:extLst>
              <a:ext uri="{FF2B5EF4-FFF2-40B4-BE49-F238E27FC236}">
                <a16:creationId xmlns:a16="http://schemas.microsoft.com/office/drawing/2014/main" id="{73AEFE6C-43A6-C442-B490-AC34679B50B1}"/>
              </a:ext>
            </a:extLst>
          </p:cNvPr>
          <p:cNvSpPr txBox="1">
            <a:spLocks/>
          </p:cNvSpPr>
          <p:nvPr/>
        </p:nvSpPr>
        <p:spPr>
          <a:xfrm>
            <a:off x="1478595" y="2522654"/>
            <a:ext cx="4691145" cy="2138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300" b="0" i="1" kern="1200" spc="-30" baseline="0">
                <a:solidFill>
                  <a:schemeClr val="tx2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i="0" dirty="0">
                <a:solidFill>
                  <a:schemeClr val="tx1"/>
                </a:solidFill>
              </a:rPr>
              <a:t>Putting trust in </a:t>
            </a:r>
            <a:r>
              <a:rPr lang="sv-SE" i="0" dirty="0" err="1">
                <a:solidFill>
                  <a:schemeClr val="tx1"/>
                </a:solidFill>
              </a:rPr>
              <a:t>something</a:t>
            </a:r>
            <a:r>
              <a:rPr lang="sv-SE" i="0" dirty="0">
                <a:solidFill>
                  <a:schemeClr val="tx1"/>
                </a:solidFill>
              </a:rPr>
              <a:t> new </a:t>
            </a:r>
            <a:r>
              <a:rPr lang="sv-SE" i="0" dirty="0" err="1">
                <a:solidFill>
                  <a:schemeClr val="tx1"/>
                </a:solidFill>
              </a:rPr>
              <a:t>isn’t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easy</a:t>
            </a:r>
            <a:r>
              <a:rPr lang="sv-SE" i="0" dirty="0">
                <a:solidFill>
                  <a:schemeClr val="tx1"/>
                </a:solidFill>
              </a:rPr>
              <a:t>. </a:t>
            </a:r>
            <a:r>
              <a:rPr lang="sv-SE" i="0" dirty="0" err="1">
                <a:solidFill>
                  <a:schemeClr val="tx1"/>
                </a:solidFill>
              </a:rPr>
              <a:t>Especially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when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you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need</a:t>
            </a:r>
            <a:r>
              <a:rPr lang="sv-SE" i="0" dirty="0">
                <a:solidFill>
                  <a:schemeClr val="tx1"/>
                </a:solidFill>
              </a:rPr>
              <a:t> to </a:t>
            </a:r>
            <a:r>
              <a:rPr lang="sv-SE" i="0" dirty="0" err="1">
                <a:solidFill>
                  <a:schemeClr val="tx1"/>
                </a:solidFill>
              </a:rPr>
              <a:t>protect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something</a:t>
            </a:r>
            <a:r>
              <a:rPr lang="sv-SE" i="0" dirty="0">
                <a:solidFill>
                  <a:schemeClr val="tx1"/>
                </a:solidFill>
              </a:rPr>
              <a:t> sensitive. Data </a:t>
            </a:r>
            <a:r>
              <a:rPr lang="sv-SE" i="0" dirty="0" err="1">
                <a:solidFill>
                  <a:schemeClr val="tx1"/>
                </a:solidFill>
              </a:rPr>
              <a:t>security</a:t>
            </a:r>
            <a:r>
              <a:rPr lang="sv-SE" i="0" dirty="0">
                <a:solidFill>
                  <a:schemeClr val="tx1"/>
                </a:solidFill>
              </a:rPr>
              <a:t> is </a:t>
            </a:r>
            <a:r>
              <a:rPr lang="sv-SE" i="0" dirty="0" err="1">
                <a:solidFill>
                  <a:schemeClr val="tx1"/>
                </a:solidFill>
              </a:rPr>
              <a:t>our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top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priority</a:t>
            </a:r>
            <a:r>
              <a:rPr lang="sv-SE" i="0" dirty="0">
                <a:solidFill>
                  <a:schemeClr val="tx1"/>
                </a:solidFill>
              </a:rPr>
              <a:t>. </a:t>
            </a:r>
            <a:r>
              <a:rPr lang="sv-SE" i="0" dirty="0" err="1">
                <a:solidFill>
                  <a:schemeClr val="tx1"/>
                </a:solidFill>
              </a:rPr>
              <a:t>We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take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multiple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measures</a:t>
            </a:r>
            <a:r>
              <a:rPr lang="sv-SE" i="0" dirty="0">
                <a:solidFill>
                  <a:schemeClr val="tx1"/>
                </a:solidFill>
              </a:rPr>
              <a:t> to </a:t>
            </a:r>
            <a:r>
              <a:rPr lang="sv-SE" i="0" dirty="0" err="1">
                <a:solidFill>
                  <a:schemeClr val="tx1"/>
                </a:solidFill>
              </a:rPr>
              <a:t>keep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your</a:t>
            </a:r>
            <a:r>
              <a:rPr lang="sv-SE" i="0" dirty="0">
                <a:solidFill>
                  <a:schemeClr val="tx1"/>
                </a:solidFill>
              </a:rPr>
              <a:t> information and the </a:t>
            </a:r>
            <a:r>
              <a:rPr lang="sv-SE" i="0" dirty="0" err="1">
                <a:solidFill>
                  <a:schemeClr val="tx1"/>
                </a:solidFill>
              </a:rPr>
              <a:t>whistleblower’s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identity</a:t>
            </a:r>
            <a:r>
              <a:rPr lang="sv-SE" i="0" dirty="0">
                <a:solidFill>
                  <a:schemeClr val="tx1"/>
                </a:solidFill>
              </a:rPr>
              <a:t> </a:t>
            </a:r>
            <a:r>
              <a:rPr lang="sv-SE" i="0" dirty="0" err="1">
                <a:solidFill>
                  <a:schemeClr val="tx1"/>
                </a:solidFill>
              </a:rPr>
              <a:t>safe</a:t>
            </a:r>
            <a:r>
              <a:rPr lang="sv-SE" i="0" dirty="0">
                <a:solidFill>
                  <a:schemeClr val="tx1"/>
                </a:solidFill>
              </a:rPr>
              <a:t>.</a:t>
            </a:r>
            <a:endParaRPr lang="sv-SE" spc="0" dirty="0">
              <a:solidFill>
                <a:schemeClr val="tx1"/>
              </a:solidFill>
            </a:endParaRPr>
          </a:p>
        </p:txBody>
      </p:sp>
      <p:sp>
        <p:nvSpPr>
          <p:cNvPr id="59" name="Rubrik 1">
            <a:extLst>
              <a:ext uri="{FF2B5EF4-FFF2-40B4-BE49-F238E27FC236}">
                <a16:creationId xmlns:a16="http://schemas.microsoft.com/office/drawing/2014/main" id="{F0FCF873-1C2A-1845-9173-8BA7D396A7DA}"/>
              </a:ext>
            </a:extLst>
          </p:cNvPr>
          <p:cNvSpPr txBox="1">
            <a:spLocks/>
          </p:cNvSpPr>
          <p:nvPr/>
        </p:nvSpPr>
        <p:spPr>
          <a:xfrm>
            <a:off x="838200" y="858605"/>
            <a:ext cx="10515600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/>
              <a:t>The </a:t>
            </a:r>
            <a:r>
              <a:rPr lang="sv-SE" sz="4200" dirty="0" err="1"/>
              <a:t>highest</a:t>
            </a:r>
            <a:r>
              <a:rPr lang="sv-SE" sz="4200" dirty="0"/>
              <a:t> </a:t>
            </a:r>
            <a:r>
              <a:rPr lang="sv-SE" sz="4200" dirty="0" err="1"/>
              <a:t>levels</a:t>
            </a:r>
            <a:r>
              <a:rPr lang="sv-SE" sz="4200" dirty="0"/>
              <a:t> </a:t>
            </a:r>
            <a:r>
              <a:rPr lang="sv-SE" sz="4200" dirty="0" err="1"/>
              <a:t>of</a:t>
            </a:r>
            <a:r>
              <a:rPr lang="sv-SE" sz="4200" dirty="0"/>
              <a:t> </a:t>
            </a:r>
            <a:r>
              <a:rPr lang="sv-SE" sz="4200" dirty="0" err="1"/>
              <a:t>security</a:t>
            </a:r>
            <a:r>
              <a:rPr lang="sv-SE" sz="4200" dirty="0"/>
              <a:t>.</a:t>
            </a:r>
            <a:br>
              <a:rPr lang="sv-SE" sz="4200" dirty="0"/>
            </a:br>
            <a:endParaRPr lang="sv-SE" sz="4200" dirty="0"/>
          </a:p>
        </p:txBody>
      </p: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0BA31E93-9AC5-614F-AA58-A0F01664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63" y="2298611"/>
            <a:ext cx="6930340" cy="3395589"/>
          </a:xfrm>
          <a:prstGeom prst="rect">
            <a:avLst/>
          </a:prstGeom>
        </p:spPr>
      </p:pic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6ADF793F-5C72-5A45-8B6D-CD62A926FB01}"/>
              </a:ext>
            </a:extLst>
          </p:cNvPr>
          <p:cNvSpPr txBox="1">
            <a:spLocks/>
          </p:cNvSpPr>
          <p:nvPr/>
        </p:nvSpPr>
        <p:spPr>
          <a:xfrm>
            <a:off x="1478595" y="3815559"/>
            <a:ext cx="4565960" cy="2138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b="0" i="1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err="1"/>
              <a:t>Encryption</a:t>
            </a:r>
            <a:r>
              <a:rPr lang="sv-SE" sz="1300"/>
              <a:t> </a:t>
            </a:r>
            <a:r>
              <a:rPr lang="sv-SE" sz="1300" err="1"/>
              <a:t>of</a:t>
            </a:r>
            <a:r>
              <a:rPr lang="sv-SE" sz="1300"/>
              <a:t> </a:t>
            </a:r>
            <a:r>
              <a:rPr lang="sv-SE" sz="1300" err="1"/>
              <a:t>case</a:t>
            </a:r>
            <a:r>
              <a:rPr lang="sv-SE" sz="1300"/>
              <a:t> data in transit and at rest</a:t>
            </a:r>
          </a:p>
          <a:p>
            <a:pPr marL="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err="1"/>
              <a:t>Secure</a:t>
            </a:r>
            <a:r>
              <a:rPr lang="sv-SE" sz="1300"/>
              <a:t> multi-</a:t>
            </a:r>
            <a:r>
              <a:rPr lang="sv-SE" sz="1300" err="1"/>
              <a:t>factor</a:t>
            </a:r>
            <a:r>
              <a:rPr lang="sv-SE" sz="1300"/>
              <a:t> </a:t>
            </a:r>
            <a:r>
              <a:rPr lang="sv-SE" sz="1300" err="1"/>
              <a:t>verification</a:t>
            </a:r>
            <a:endParaRPr lang="sv-SE" sz="1300"/>
          </a:p>
          <a:p>
            <a:pPr marL="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/>
              <a:t>Action and data logs</a:t>
            </a:r>
          </a:p>
          <a:p>
            <a:pPr marL="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err="1"/>
              <a:t>Strict</a:t>
            </a:r>
            <a:r>
              <a:rPr lang="sv-SE" sz="1300"/>
              <a:t> </a:t>
            </a:r>
            <a:r>
              <a:rPr lang="sv-SE" sz="1300" err="1"/>
              <a:t>user</a:t>
            </a:r>
            <a:r>
              <a:rPr lang="sv-SE" sz="1300"/>
              <a:t> access </a:t>
            </a:r>
            <a:r>
              <a:rPr lang="sv-SE" sz="1300" err="1"/>
              <a:t>control</a:t>
            </a:r>
            <a:endParaRPr lang="sv-SE" sz="1300"/>
          </a:p>
          <a:p>
            <a:pPr marL="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err="1"/>
              <a:t>External</a:t>
            </a:r>
            <a:r>
              <a:rPr lang="sv-SE" sz="1300"/>
              <a:t> penetration </a:t>
            </a:r>
            <a:r>
              <a:rPr lang="sv-SE" sz="1300" err="1"/>
              <a:t>testing</a:t>
            </a:r>
            <a:endParaRPr lang="sv-SE" sz="1300"/>
          </a:p>
          <a:p>
            <a:pPr marL="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300" err="1"/>
              <a:t>Redundancy</a:t>
            </a:r>
            <a:r>
              <a:rPr lang="sv-SE" sz="1300"/>
              <a:t> </a:t>
            </a:r>
            <a:r>
              <a:rPr lang="sv-SE" sz="1300" err="1"/>
              <a:t>of</a:t>
            </a:r>
            <a:r>
              <a:rPr lang="sv-SE" sz="1300"/>
              <a:t> data</a:t>
            </a: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5970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BE3BA8BD-6326-E04F-80DC-81E3BBF37FC9}"/>
              </a:ext>
            </a:extLst>
          </p:cNvPr>
          <p:cNvSpPr/>
          <p:nvPr/>
        </p:nvSpPr>
        <p:spPr>
          <a:xfrm>
            <a:off x="0" y="-54708"/>
            <a:ext cx="12330469" cy="691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ktangel med rundade hörn 22">
            <a:extLst>
              <a:ext uri="{FF2B5EF4-FFF2-40B4-BE49-F238E27FC236}">
                <a16:creationId xmlns:a16="http://schemas.microsoft.com/office/drawing/2014/main" id="{FBEA7DB2-9D48-344C-5BA1-679C761DD39C}"/>
              </a:ext>
            </a:extLst>
          </p:cNvPr>
          <p:cNvSpPr/>
          <p:nvPr/>
        </p:nvSpPr>
        <p:spPr>
          <a:xfrm>
            <a:off x="1147824" y="3342012"/>
            <a:ext cx="9896353" cy="2540224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6B1079B7-D9F4-034F-A182-4560B0BFB3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886146"/>
            <a:ext cx="10515600" cy="699008"/>
          </a:xfrm>
        </p:spPr>
        <p:txBody>
          <a:bodyPr>
            <a:normAutofit/>
          </a:bodyPr>
          <a:lstStyle/>
          <a:p>
            <a:r>
              <a:rPr lang="sv-SE" err="1">
                <a:solidFill>
                  <a:schemeClr val="bg1"/>
                </a:solidFill>
              </a:rPr>
              <a:t>Hosted</a:t>
            </a:r>
            <a:r>
              <a:rPr lang="sv-SE">
                <a:solidFill>
                  <a:schemeClr val="bg1"/>
                </a:solidFill>
              </a:rPr>
              <a:t> in the </a:t>
            </a:r>
            <a:r>
              <a:rPr lang="sv-SE" err="1">
                <a:solidFill>
                  <a:schemeClr val="bg1"/>
                </a:solidFill>
              </a:rPr>
              <a:t>European</a:t>
            </a:r>
            <a:r>
              <a:rPr lang="sv-SE">
                <a:solidFill>
                  <a:schemeClr val="bg1"/>
                </a:solidFill>
              </a:rPr>
              <a:t> Union</a:t>
            </a:r>
          </a:p>
        </p:txBody>
      </p:sp>
      <p:sp>
        <p:nvSpPr>
          <p:cNvPr id="37" name="Underrubrik 2">
            <a:extLst>
              <a:ext uri="{FF2B5EF4-FFF2-40B4-BE49-F238E27FC236}">
                <a16:creationId xmlns:a16="http://schemas.microsoft.com/office/drawing/2014/main" id="{D900329A-4394-A04C-8DFA-7E50C8264E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408172"/>
            <a:ext cx="10515600" cy="329313"/>
          </a:xfrm>
        </p:spPr>
        <p:txBody>
          <a:bodyPr/>
          <a:lstStyle/>
          <a:p>
            <a:r>
              <a:rPr lang="sv-SE" sz="1100" dirty="0">
                <a:solidFill>
                  <a:schemeClr val="bg1"/>
                </a:solidFill>
              </a:rPr>
              <a:t>OUR SOLUTION</a:t>
            </a:r>
          </a:p>
        </p:txBody>
      </p:sp>
      <p:sp>
        <p:nvSpPr>
          <p:cNvPr id="39" name="Platshållare för text 4">
            <a:extLst>
              <a:ext uri="{FF2B5EF4-FFF2-40B4-BE49-F238E27FC236}">
                <a16:creationId xmlns:a16="http://schemas.microsoft.com/office/drawing/2014/main" id="{474E1F0A-50DE-F143-BE6E-A64170E985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086" y="3620387"/>
            <a:ext cx="3786217" cy="485947"/>
          </a:xfrm>
        </p:spPr>
        <p:txBody>
          <a:bodyPr anchor="t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sv-SE" sz="1800" spc="-50" dirty="0"/>
              <a:t>ISO 27001 </a:t>
            </a:r>
            <a:r>
              <a:rPr lang="sv-SE" sz="1800" spc="-50" dirty="0" err="1"/>
              <a:t>security</a:t>
            </a:r>
            <a:r>
              <a:rPr lang="sv-SE" sz="1800" spc="-50" dirty="0"/>
              <a:t> standard</a:t>
            </a:r>
          </a:p>
        </p:txBody>
      </p:sp>
      <p:sp>
        <p:nvSpPr>
          <p:cNvPr id="40" name="Platshållare för text 5">
            <a:extLst>
              <a:ext uri="{FF2B5EF4-FFF2-40B4-BE49-F238E27FC236}">
                <a16:creationId xmlns:a16="http://schemas.microsoft.com/office/drawing/2014/main" id="{B7CBBE3F-FD29-294F-90B3-5170061531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086" y="1971176"/>
            <a:ext cx="8563704" cy="1081799"/>
          </a:xfrm>
        </p:spPr>
        <p:txBody>
          <a:bodyPr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As a Swedish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owned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company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,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Whistlelink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hosts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all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its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servers in the EU. By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storing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data in the EU,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we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guarantee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compliance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with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the GDPR and all data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relating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to the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whistleblower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stays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within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the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European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sv-SE" sz="1600" spc="0" dirty="0" err="1">
                <a:solidFill>
                  <a:schemeClr val="bg1"/>
                </a:solidFill>
                <a:ea typeface="+mj-ea"/>
                <a:cs typeface="+mj-cs"/>
              </a:rPr>
              <a:t>Economic</a:t>
            </a:r>
            <a:r>
              <a:rPr lang="sv-SE" sz="1600" spc="0" dirty="0">
                <a:solidFill>
                  <a:schemeClr val="bg1"/>
                </a:solidFill>
                <a:ea typeface="+mj-ea"/>
                <a:cs typeface="+mj-cs"/>
              </a:rPr>
              <a:t> Area (EEA).</a:t>
            </a:r>
          </a:p>
        </p:txBody>
      </p:sp>
      <p:sp>
        <p:nvSpPr>
          <p:cNvPr id="43" name="Platshållare för text 8">
            <a:extLst>
              <a:ext uri="{FF2B5EF4-FFF2-40B4-BE49-F238E27FC236}">
                <a16:creationId xmlns:a16="http://schemas.microsoft.com/office/drawing/2014/main" id="{3DA39B7C-C878-7F49-906E-A01BD35E58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65086" y="4332588"/>
            <a:ext cx="4099462" cy="131090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sv-SE" sz="1100" spc="0" dirty="0" err="1">
                <a:latin typeface="Söhne Leicht" panose="020B0303030202060203" pitchFamily="34" charset="77"/>
              </a:rPr>
              <a:t>Whistleblowing</a:t>
            </a:r>
            <a:r>
              <a:rPr lang="sv-SE" sz="1100" spc="0" dirty="0">
                <a:latin typeface="Söhne Leicht" panose="020B0303030202060203" pitchFamily="34" charset="77"/>
              </a:rPr>
              <a:t> Solutions AB, the </a:t>
            </a:r>
            <a:r>
              <a:rPr lang="sv-SE" sz="1100" spc="0" dirty="0" err="1">
                <a:latin typeface="Söhne Leicht" panose="020B0303030202060203" pitchFamily="34" charset="77"/>
              </a:rPr>
              <a:t>company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behind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Whistlelink</a:t>
            </a:r>
            <a:r>
              <a:rPr lang="sv-SE" sz="1100" spc="0" dirty="0">
                <a:latin typeface="Söhne Leicht" panose="020B0303030202060203" pitchFamily="34" charset="77"/>
              </a:rPr>
              <a:t>, shows </a:t>
            </a:r>
            <a:r>
              <a:rPr lang="sv-SE" sz="1100" spc="0" dirty="0" err="1">
                <a:latin typeface="Söhne Leicht" panose="020B0303030202060203" pitchFamily="34" charset="77"/>
              </a:rPr>
              <a:t>commitment</a:t>
            </a:r>
            <a:r>
              <a:rPr lang="sv-SE" sz="1100" spc="0" dirty="0">
                <a:latin typeface="Söhne Leicht" panose="020B0303030202060203" pitchFamily="34" charset="77"/>
              </a:rPr>
              <a:t> to data </a:t>
            </a:r>
            <a:r>
              <a:rPr lang="sv-SE" sz="1100" spc="0" dirty="0" err="1">
                <a:latin typeface="Söhne Leicht" panose="020B0303030202060203" pitchFamily="34" charset="77"/>
              </a:rPr>
              <a:t>protection</a:t>
            </a:r>
            <a:r>
              <a:rPr lang="sv-SE" sz="1100" spc="0" dirty="0">
                <a:latin typeface="Söhne Leicht" panose="020B0303030202060203" pitchFamily="34" charset="77"/>
              </a:rPr>
              <a:t> and </a:t>
            </a:r>
            <a:r>
              <a:rPr lang="sv-SE" sz="1100" spc="0" dirty="0" err="1">
                <a:latin typeface="Söhne Leicht" panose="020B0303030202060203" pitchFamily="34" charset="77"/>
              </a:rPr>
              <a:t>minimising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security</a:t>
            </a:r>
            <a:r>
              <a:rPr lang="sv-SE" sz="1100" spc="0" dirty="0">
                <a:latin typeface="Söhne Leicht" panose="020B0303030202060203" pitchFamily="34" charset="77"/>
              </a:rPr>
              <a:t> risks </a:t>
            </a:r>
            <a:r>
              <a:rPr lang="sv-SE" sz="1100" spc="0" dirty="0" err="1">
                <a:latin typeface="Söhne Leicht" panose="020B0303030202060203" pitchFamily="34" charset="77"/>
              </a:rPr>
              <a:t>with</a:t>
            </a:r>
            <a:r>
              <a:rPr lang="sv-SE" sz="1100" spc="0" dirty="0">
                <a:latin typeface="Söhne Leicht" panose="020B0303030202060203" pitchFamily="34" charset="77"/>
              </a:rPr>
              <a:t> </a:t>
            </a:r>
            <a:r>
              <a:rPr lang="sv-SE" sz="1100" spc="0" dirty="0">
                <a:latin typeface="Söhne Leicht" panose="020B030303020206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ISO/IEC 27001 certification</a:t>
            </a:r>
            <a:r>
              <a:rPr lang="sv-SE" sz="1100" spc="0" dirty="0">
                <a:latin typeface="Söhne Leicht" panose="020B0303030202060203" pitchFamily="34" charset="77"/>
              </a:rPr>
              <a:t>. The international standard for an information </a:t>
            </a:r>
            <a:r>
              <a:rPr lang="sv-SE" sz="1100" spc="0" dirty="0" err="1">
                <a:latin typeface="Söhne Leicht" panose="020B0303030202060203" pitchFamily="34" charset="77"/>
              </a:rPr>
              <a:t>security</a:t>
            </a:r>
            <a:r>
              <a:rPr lang="sv-SE" sz="1100" spc="0" dirty="0">
                <a:latin typeface="Söhne Leicht" panose="020B0303030202060203" pitchFamily="34" charset="77"/>
              </a:rPr>
              <a:t> management system. </a:t>
            </a:r>
            <a:r>
              <a:rPr lang="sv-SE" sz="1100" spc="0" dirty="0" err="1">
                <a:latin typeface="Söhne Leicht" panose="020B0303030202060203" pitchFamily="34" charset="77"/>
              </a:rPr>
              <a:t>This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confirms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that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we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handle</a:t>
            </a:r>
            <a:r>
              <a:rPr lang="sv-SE" sz="1100" spc="0" dirty="0">
                <a:latin typeface="Söhne Leicht" panose="020B0303030202060203" pitchFamily="34" charset="77"/>
              </a:rPr>
              <a:t> data </a:t>
            </a:r>
            <a:r>
              <a:rPr lang="sv-SE" sz="1100" spc="0" dirty="0" err="1">
                <a:latin typeface="Söhne Leicht" panose="020B0303030202060203" pitchFamily="34" charset="77"/>
              </a:rPr>
              <a:t>security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correctly</a:t>
            </a:r>
            <a:r>
              <a:rPr lang="sv-SE" sz="1100" spc="0" dirty="0">
                <a:latin typeface="Söhne Leicht" panose="020B0303030202060203" pitchFamily="34" charset="77"/>
              </a:rPr>
              <a:t> and it is </a:t>
            </a:r>
            <a:r>
              <a:rPr lang="sv-SE" sz="1100" spc="0" dirty="0" err="1">
                <a:latin typeface="Söhne Leicht" panose="020B0303030202060203" pitchFamily="34" charset="77"/>
              </a:rPr>
              <a:t>always</a:t>
            </a:r>
            <a:r>
              <a:rPr lang="sv-SE" sz="1100" spc="0" dirty="0">
                <a:latin typeface="Söhne Leicht" panose="020B0303030202060203" pitchFamily="34" charset="77"/>
              </a:rPr>
              <a:t> a part </a:t>
            </a:r>
            <a:r>
              <a:rPr lang="sv-SE" sz="1100" spc="0" dirty="0" err="1">
                <a:latin typeface="Söhne Leicht" panose="020B0303030202060203" pitchFamily="34" charset="77"/>
              </a:rPr>
              <a:t>of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our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product</a:t>
            </a:r>
            <a:r>
              <a:rPr lang="sv-SE" sz="1100" spc="0" dirty="0">
                <a:latin typeface="Söhne Leicht" panose="020B0303030202060203" pitchFamily="34" charset="77"/>
              </a:rPr>
              <a:t> and </a:t>
            </a:r>
            <a:r>
              <a:rPr lang="sv-SE" sz="1100" spc="0" dirty="0" err="1">
                <a:latin typeface="Söhne Leicht" panose="020B0303030202060203" pitchFamily="34" charset="77"/>
              </a:rPr>
              <a:t>technical</a:t>
            </a:r>
            <a:r>
              <a:rPr lang="sv-SE" sz="1100" spc="0" dirty="0">
                <a:latin typeface="Söhne Leicht" panose="020B0303030202060203" pitchFamily="34" charset="77"/>
              </a:rPr>
              <a:t> </a:t>
            </a:r>
            <a:r>
              <a:rPr lang="sv-SE" sz="1100" spc="0" dirty="0" err="1">
                <a:latin typeface="Söhne Leicht" panose="020B0303030202060203" pitchFamily="34" charset="77"/>
              </a:rPr>
              <a:t>development</a:t>
            </a:r>
            <a:r>
              <a:rPr lang="sv-SE" sz="1100" spc="0" dirty="0">
                <a:latin typeface="Söhne Leicht" panose="020B0303030202060203" pitchFamily="34" charset="77"/>
              </a:rPr>
              <a:t>.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4193B8EC-47DA-1246-ACCD-6C148CA05783}"/>
              </a:ext>
            </a:extLst>
          </p:cNvPr>
          <p:cNvSpPr txBox="1">
            <a:spLocks/>
          </p:cNvSpPr>
          <p:nvPr/>
        </p:nvSpPr>
        <p:spPr>
          <a:xfrm>
            <a:off x="6449583" y="3633969"/>
            <a:ext cx="3786217" cy="485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1800" marR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2300" kern="1200" spc="-5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800" dirty="0">
                <a:solidFill>
                  <a:schemeClr val="tx1"/>
                </a:solidFill>
              </a:rPr>
              <a:t>GDPR </a:t>
            </a:r>
            <a:r>
              <a:rPr lang="sv-SE" sz="1800" dirty="0" err="1">
                <a:solidFill>
                  <a:schemeClr val="tx1"/>
                </a:solidFill>
              </a:rPr>
              <a:t>compliant</a:t>
            </a:r>
            <a:endParaRPr lang="sv-SE" sz="1800" dirty="0">
              <a:solidFill>
                <a:schemeClr val="tx1"/>
              </a:solidFill>
            </a:endParaRPr>
          </a:p>
        </p:txBody>
      </p:sp>
      <p:sp>
        <p:nvSpPr>
          <p:cNvPr id="30" name="Platshållare för text 8">
            <a:extLst>
              <a:ext uri="{FF2B5EF4-FFF2-40B4-BE49-F238E27FC236}">
                <a16:creationId xmlns:a16="http://schemas.microsoft.com/office/drawing/2014/main" id="{59785C5A-81B3-5445-91C4-7B0F70B05E70}"/>
              </a:ext>
            </a:extLst>
          </p:cNvPr>
          <p:cNvSpPr txBox="1">
            <a:spLocks/>
          </p:cNvSpPr>
          <p:nvPr/>
        </p:nvSpPr>
        <p:spPr>
          <a:xfrm>
            <a:off x="6449583" y="4312401"/>
            <a:ext cx="4268574" cy="10930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" marR="0" indent="0" algn="l" defTabSz="914400" rtl="0" eaLnBrk="1" fontAlgn="auto" latinLnBrk="0" hangingPunct="1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5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100" dirty="0">
                <a:solidFill>
                  <a:schemeClr val="tx1"/>
                </a:solidFill>
              </a:rPr>
              <a:t>As </a:t>
            </a:r>
            <a:r>
              <a:rPr lang="sv-SE" sz="1100" dirty="0" err="1">
                <a:solidFill>
                  <a:schemeClr val="tx1"/>
                </a:solidFill>
              </a:rPr>
              <a:t>we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only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host</a:t>
            </a:r>
            <a:r>
              <a:rPr lang="sv-SE" sz="1100" dirty="0">
                <a:solidFill>
                  <a:schemeClr val="tx1"/>
                </a:solidFill>
              </a:rPr>
              <a:t> data on EU-</a:t>
            </a:r>
            <a:r>
              <a:rPr lang="sv-SE" sz="1100" dirty="0" err="1">
                <a:solidFill>
                  <a:schemeClr val="tx1"/>
                </a:solidFill>
              </a:rPr>
              <a:t>based</a:t>
            </a:r>
            <a:r>
              <a:rPr lang="sv-SE" sz="1100" dirty="0">
                <a:solidFill>
                  <a:schemeClr val="tx1"/>
                </a:solidFill>
              </a:rPr>
              <a:t> servers, the data </a:t>
            </a:r>
            <a:r>
              <a:rPr lang="sv-SE" sz="1100" dirty="0" err="1">
                <a:solidFill>
                  <a:schemeClr val="tx1"/>
                </a:solidFill>
              </a:rPr>
              <a:t>that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we</a:t>
            </a:r>
            <a:r>
              <a:rPr lang="sv-SE" sz="1100" dirty="0">
                <a:solidFill>
                  <a:schemeClr val="tx1"/>
                </a:solidFill>
              </a:rPr>
              <a:t> store for </a:t>
            </a:r>
            <a:r>
              <a:rPr lang="sv-SE" sz="1100" dirty="0" err="1">
                <a:solidFill>
                  <a:schemeClr val="tx1"/>
                </a:solidFill>
              </a:rPr>
              <a:t>you</a:t>
            </a:r>
            <a:r>
              <a:rPr lang="sv-SE" sz="1100" dirty="0">
                <a:solidFill>
                  <a:schemeClr val="tx1"/>
                </a:solidFill>
              </a:rPr>
              <a:t> is </a:t>
            </a:r>
            <a:r>
              <a:rPr lang="sv-SE" sz="1100" dirty="0" err="1">
                <a:solidFill>
                  <a:schemeClr val="tx1"/>
                </a:solidFill>
              </a:rPr>
              <a:t>also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compliant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with</a:t>
            </a:r>
            <a:r>
              <a:rPr lang="sv-SE" sz="1100" dirty="0">
                <a:solidFill>
                  <a:schemeClr val="tx1"/>
                </a:solidFill>
              </a:rPr>
              <a:t> the GDPR. So </a:t>
            </a:r>
            <a:r>
              <a:rPr lang="sv-SE" sz="1100" dirty="0" err="1">
                <a:solidFill>
                  <a:schemeClr val="tx1"/>
                </a:solidFill>
              </a:rPr>
              <a:t>that’s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one</a:t>
            </a:r>
            <a:r>
              <a:rPr lang="sv-SE" sz="1100" dirty="0">
                <a:solidFill>
                  <a:schemeClr val="tx1"/>
                </a:solidFill>
              </a:rPr>
              <a:t> less </a:t>
            </a:r>
            <a:r>
              <a:rPr lang="sv-SE" sz="1100" dirty="0" err="1">
                <a:solidFill>
                  <a:schemeClr val="tx1"/>
                </a:solidFill>
              </a:rPr>
              <a:t>thing</a:t>
            </a:r>
            <a:r>
              <a:rPr lang="sv-SE" sz="1100" dirty="0">
                <a:solidFill>
                  <a:schemeClr val="tx1"/>
                </a:solidFill>
              </a:rPr>
              <a:t> to </a:t>
            </a:r>
            <a:r>
              <a:rPr lang="sv-SE" sz="1100" dirty="0" err="1">
                <a:solidFill>
                  <a:schemeClr val="tx1"/>
                </a:solidFill>
              </a:rPr>
              <a:t>think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about</a:t>
            </a:r>
            <a:r>
              <a:rPr lang="sv-SE" sz="1100" dirty="0">
                <a:solidFill>
                  <a:schemeClr val="tx1"/>
                </a:solidFill>
              </a:rPr>
              <a:t>. Data is </a:t>
            </a:r>
            <a:r>
              <a:rPr lang="sv-SE" sz="1100" dirty="0" err="1">
                <a:solidFill>
                  <a:schemeClr val="tx1"/>
                </a:solidFill>
              </a:rPr>
              <a:t>also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automatically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deleted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according</a:t>
            </a:r>
            <a:r>
              <a:rPr lang="sv-SE" sz="1100" dirty="0">
                <a:solidFill>
                  <a:schemeClr val="tx1"/>
                </a:solidFill>
              </a:rPr>
              <a:t> to the </a:t>
            </a:r>
            <a:r>
              <a:rPr lang="sv-SE" sz="1100" dirty="0" err="1">
                <a:solidFill>
                  <a:schemeClr val="tx1"/>
                </a:solidFill>
              </a:rPr>
              <a:t>time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constraints</a:t>
            </a:r>
            <a:r>
              <a:rPr lang="sv-SE" sz="1100" dirty="0">
                <a:solidFill>
                  <a:schemeClr val="tx1"/>
                </a:solidFill>
              </a:rPr>
              <a:t> set </a:t>
            </a:r>
            <a:r>
              <a:rPr lang="sv-SE" sz="1100" dirty="0" err="1">
                <a:solidFill>
                  <a:schemeClr val="tx1"/>
                </a:solidFill>
              </a:rPr>
              <a:t>out</a:t>
            </a:r>
            <a:r>
              <a:rPr lang="sv-SE" sz="1100" dirty="0">
                <a:solidFill>
                  <a:schemeClr val="tx1"/>
                </a:solidFill>
              </a:rPr>
              <a:t> in the GDPR. Full </a:t>
            </a:r>
            <a:r>
              <a:rPr lang="sv-SE" sz="1100" dirty="0" err="1">
                <a:solidFill>
                  <a:schemeClr val="tx1"/>
                </a:solidFill>
              </a:rPr>
              <a:t>details</a:t>
            </a:r>
            <a:r>
              <a:rPr lang="sv-SE" sz="1100" dirty="0">
                <a:solidFill>
                  <a:schemeClr val="tx1"/>
                </a:solidFill>
              </a:rPr>
              <a:t> in </a:t>
            </a:r>
            <a:r>
              <a:rPr lang="sv-SE" sz="1100" dirty="0" err="1">
                <a:solidFill>
                  <a:schemeClr val="tx1"/>
                </a:solidFill>
              </a:rPr>
              <a:t>our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Privacy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Notice</a:t>
            </a:r>
            <a:r>
              <a:rPr lang="sv-SE" sz="11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A35D773-AB9C-F84A-B1F8-4AE36D2A5528}"/>
              </a:ext>
            </a:extLst>
          </p:cNvPr>
          <p:cNvSpPr txBox="1"/>
          <p:nvPr/>
        </p:nvSpPr>
        <p:spPr>
          <a:xfrm>
            <a:off x="9601200" y="-1710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09E2324E-6076-8744-AD61-66757EEC04D0}"/>
              </a:ext>
            </a:extLst>
          </p:cNvPr>
          <p:cNvSpPr/>
          <p:nvPr/>
        </p:nvSpPr>
        <p:spPr>
          <a:xfrm>
            <a:off x="1980833" y="4085236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8ED3CF0F-B69E-6149-8C1C-4F75878E0CF8}"/>
              </a:ext>
            </a:extLst>
          </p:cNvPr>
          <p:cNvSpPr/>
          <p:nvPr/>
        </p:nvSpPr>
        <p:spPr>
          <a:xfrm>
            <a:off x="6559421" y="4118451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44E2C5C8-6326-744C-93BF-D9735BA077A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428" y="-256358"/>
            <a:ext cx="1514289" cy="51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D2A57EA-D646-DC4D-B6DA-86DB66C38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1698" y="886146"/>
            <a:ext cx="1143857" cy="18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654C7FAE-162F-5048-AC7F-BB247A6910A9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DD3619F3-BD10-9540-9D94-FC01BC44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3285183" y="910156"/>
            <a:ext cx="21948018" cy="401560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406E24-9CC0-7E4D-8E41-D84A36EA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5841" y="-7854981"/>
            <a:ext cx="60290881" cy="421620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02B07F-4829-D041-9FA4-3F45AFBF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26D4ECD-7366-904E-9E84-411387A987B3}"/>
              </a:ext>
            </a:extLst>
          </p:cNvPr>
          <p:cNvSpPr txBox="1"/>
          <p:nvPr/>
        </p:nvSpPr>
        <p:spPr>
          <a:xfrm>
            <a:off x="13056433" y="-197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75160F0-1ACE-EB42-B67B-28F46FEF6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904455" y="-152971"/>
            <a:ext cx="8118704" cy="7010971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BDC7BA8C-BD1A-3E43-812F-C0C2DBDB1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8979" y="2818634"/>
            <a:ext cx="10515600" cy="1326995"/>
          </a:xfrm>
        </p:spPr>
        <p:txBody>
          <a:bodyPr>
            <a:normAutofit/>
          </a:bodyPr>
          <a:lstStyle/>
          <a:p>
            <a:r>
              <a:rPr lang="sv-SE" sz="7000" dirty="0">
                <a:solidFill>
                  <a:schemeClr val="bg1"/>
                </a:solidFill>
              </a:rPr>
              <a:t>Plans &amp; Services</a:t>
            </a: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23CB818F-4CB2-6D4E-A46B-E95BBACAB77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8200" y="2402566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7128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f8cbf-9fb9-446f-aad5-14b26f14888d">
      <Terms xmlns="http://schemas.microsoft.com/office/infopath/2007/PartnerControls"/>
    </lcf76f155ced4ddcb4097134ff3c332f>
    <TaxCatchAll xmlns="1aebb7f1-abf7-454e-8e70-cad711fe97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0DA0F0DA4540AE0A1B6AB4DE929E" ma:contentTypeVersion="16" ma:contentTypeDescription="Create a new document." ma:contentTypeScope="" ma:versionID="9ea57a6dc0dc8198ae44fcb383659929">
  <xsd:schema xmlns:xsd="http://www.w3.org/2001/XMLSchema" xmlns:xs="http://www.w3.org/2001/XMLSchema" xmlns:p="http://schemas.microsoft.com/office/2006/metadata/properties" xmlns:ns2="d1bf8cbf-9fb9-446f-aad5-14b26f14888d" xmlns:ns3="1aebb7f1-abf7-454e-8e70-cad711fe9786" targetNamespace="http://schemas.microsoft.com/office/2006/metadata/properties" ma:root="true" ma:fieldsID="9321e5c5103bf146ee73acb17ecf5fd4" ns2:_="" ns3:_="">
    <xsd:import namespace="d1bf8cbf-9fb9-446f-aad5-14b26f14888d"/>
    <xsd:import namespace="1aebb7f1-abf7-454e-8e70-cad711fe97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f8cbf-9fb9-446f-aad5-14b26f148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d39741-0bdd-496d-bc83-0a37e5fa7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bb7f1-abf7-454e-8e70-cad711fe97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07c057-ac1d-4379-89bb-b8c99f319e1f}" ma:internalName="TaxCatchAll" ma:showField="CatchAllData" ma:web="1aebb7f1-abf7-454e-8e70-cad711fe97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D3C53-CC2B-4BB2-A1AB-9BB35B998608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aebb7f1-abf7-454e-8e70-cad711fe9786"/>
    <ds:schemaRef ds:uri="d1bf8cbf-9fb9-446f-aad5-14b26f14888d"/>
  </ds:schemaRefs>
</ds:datastoreItem>
</file>

<file path=customXml/itemProps2.xml><?xml version="1.0" encoding="utf-8"?>
<ds:datastoreItem xmlns:ds="http://schemas.openxmlformats.org/officeDocument/2006/customXml" ds:itemID="{07B6E923-A532-4856-A78F-9916019B0CA7}"/>
</file>

<file path=customXml/itemProps3.xml><?xml version="1.0" encoding="utf-8"?>
<ds:datastoreItem xmlns:ds="http://schemas.openxmlformats.org/officeDocument/2006/customXml" ds:itemID="{C12376C7-7CC2-4E19-9212-96B2E23027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9833</TotalTime>
  <Words>872</Words>
  <Application>Microsoft Office PowerPoint</Application>
  <PresentationFormat>Bredbild</PresentationFormat>
  <Paragraphs>142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4" baseType="lpstr">
      <vt:lpstr>Arial</vt:lpstr>
      <vt:lpstr>Calibri</vt:lpstr>
      <vt:lpstr>Söhne</vt:lpstr>
      <vt:lpstr>Söhne Leicht</vt:lpstr>
      <vt:lpstr>White</vt:lpstr>
      <vt:lpstr>The all-in-one* Whistleblowing system</vt:lpstr>
      <vt:lpstr>PowerPoint-presentation</vt:lpstr>
      <vt:lpstr>About Whistlelink</vt:lpstr>
      <vt:lpstr>PowerPoint-presentation</vt:lpstr>
      <vt:lpstr>PowerPoint-presentation</vt:lpstr>
      <vt:lpstr>PowerPoint-presentation</vt:lpstr>
      <vt:lpstr>PowerPoint-presentation</vt:lpstr>
      <vt:lpstr>Hosted in the European Union</vt:lpstr>
      <vt:lpstr>Plans &amp; Services</vt:lpstr>
      <vt:lpstr>PowerPoint-presentation</vt:lpstr>
      <vt:lpstr>Intake management</vt:lpstr>
      <vt:lpstr>Roll Out &amp; Implementation</vt:lpstr>
      <vt:lpstr>About us</vt:lpstr>
      <vt:lpstr>Knowledge &amp; Experience</vt:lpstr>
      <vt:lpstr>Selection of clients</vt:lpstr>
      <vt:lpstr>Appendix</vt:lpstr>
      <vt:lpstr>Overview for  all cases</vt:lpstr>
      <vt:lpstr>Statistics in infographics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Linnea Kliv</dc:creator>
  <cp:lastModifiedBy>Klas Karlsson</cp:lastModifiedBy>
  <cp:revision>105</cp:revision>
  <dcterms:created xsi:type="dcterms:W3CDTF">2021-03-31T08:52:25Z</dcterms:created>
  <dcterms:modified xsi:type="dcterms:W3CDTF">2022-05-20T12:04:48Z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0x010100CCA10DA0F0DA4540AE0A1B6AB4DE929E</vt:lpwstr>
  </property>
  <property fmtid="{D5CDD505-2E9C-101B-9397-08002B2CF9AE}" pid="3" name="MediaServiceImageTags">
    <vt:lpwstr/>
  </property>
</Properties>
</file>